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2" r:id="rId1"/>
  </p:sldMasterIdLst>
  <p:notesMasterIdLst>
    <p:notesMasterId r:id="rId3"/>
  </p:notesMasterIdLst>
  <p:sldIdLst>
    <p:sldId id="308" r:id="rId2"/>
  </p:sldIdLst>
  <p:sldSz cx="9144000" cy="5143500" type="screen16x9"/>
  <p:notesSz cx="6858000" cy="9144000"/>
  <p:embeddedFontLst>
    <p:embeddedFont>
      <p:font typeface="Calibri Light" panose="020F0302020204030204" pitchFamily="34" charset="0"/>
      <p:regular r:id="rId4"/>
      <p:italic r:id="rId5"/>
    </p:embeddedFont>
    <p:embeddedFont>
      <p:font typeface="Open Sans" panose="020B0606030504020204" pitchFamily="34" charset="0"/>
      <p:regular r:id="rId6"/>
      <p:bold r:id="rId7"/>
      <p:italic r:id="rId8"/>
      <p:boldItalic r:id="rId9"/>
    </p:embeddedFont>
    <p:embeddedFont>
      <p:font typeface="Calibri" panose="020F0502020204030204" pitchFamily="34" charset="0"/>
      <p:regular r:id="rId10"/>
      <p:bold r:id="rId11"/>
      <p:italic r:id="rId12"/>
      <p:boldItalic r:id="rId13"/>
    </p:embeddedFont>
    <p:embeddedFont>
      <p:font typeface="Sequel Neue" panose="00000500000000000000" pitchFamily="2" charset="0"/>
      <p:regular r:id="rId14"/>
    </p:embeddedFont>
  </p:embeddedFontLst>
  <p:custDataLst>
    <p:tags r:id="rId15"/>
  </p:custDataLst>
  <p:defaultTextStyle>
    <a:defPPr>
      <a:defRPr lang="en-US"/>
    </a:defPPr>
    <a:lvl1pPr marL="0" algn="l" defTabSz="685789" rtl="0" eaLnBrk="1" latinLnBrk="0" hangingPunct="1">
      <a:defRPr sz="1350" kern="1200">
        <a:solidFill>
          <a:schemeClr val="tx1"/>
        </a:solidFill>
        <a:latin typeface="+mn-lt"/>
        <a:ea typeface="+mn-ea"/>
        <a:cs typeface="+mn-cs"/>
      </a:defRPr>
    </a:lvl1pPr>
    <a:lvl2pPr marL="342895" algn="l" defTabSz="685789" rtl="0" eaLnBrk="1" latinLnBrk="0" hangingPunct="1">
      <a:defRPr sz="1350" kern="1200">
        <a:solidFill>
          <a:schemeClr val="tx1"/>
        </a:solidFill>
        <a:latin typeface="+mn-lt"/>
        <a:ea typeface="+mn-ea"/>
        <a:cs typeface="+mn-cs"/>
      </a:defRPr>
    </a:lvl2pPr>
    <a:lvl3pPr marL="685789" algn="l" defTabSz="685789" rtl="0" eaLnBrk="1" latinLnBrk="0" hangingPunct="1">
      <a:defRPr sz="1350" kern="1200">
        <a:solidFill>
          <a:schemeClr val="tx1"/>
        </a:solidFill>
        <a:latin typeface="+mn-lt"/>
        <a:ea typeface="+mn-ea"/>
        <a:cs typeface="+mn-cs"/>
      </a:defRPr>
    </a:lvl3pPr>
    <a:lvl4pPr marL="1028684" algn="l" defTabSz="685789" rtl="0" eaLnBrk="1" latinLnBrk="0" hangingPunct="1">
      <a:defRPr sz="1350" kern="1200">
        <a:solidFill>
          <a:schemeClr val="tx1"/>
        </a:solidFill>
        <a:latin typeface="+mn-lt"/>
        <a:ea typeface="+mn-ea"/>
        <a:cs typeface="+mn-cs"/>
      </a:defRPr>
    </a:lvl4pPr>
    <a:lvl5pPr marL="1371578" algn="l" defTabSz="685789" rtl="0" eaLnBrk="1" latinLnBrk="0" hangingPunct="1">
      <a:defRPr sz="1350" kern="1200">
        <a:solidFill>
          <a:schemeClr val="tx1"/>
        </a:solidFill>
        <a:latin typeface="+mn-lt"/>
        <a:ea typeface="+mn-ea"/>
        <a:cs typeface="+mn-cs"/>
      </a:defRPr>
    </a:lvl5pPr>
    <a:lvl6pPr marL="1714473" algn="l" defTabSz="685789" rtl="0" eaLnBrk="1" latinLnBrk="0" hangingPunct="1">
      <a:defRPr sz="1350" kern="1200">
        <a:solidFill>
          <a:schemeClr val="tx1"/>
        </a:solidFill>
        <a:latin typeface="+mn-lt"/>
        <a:ea typeface="+mn-ea"/>
        <a:cs typeface="+mn-cs"/>
      </a:defRPr>
    </a:lvl6pPr>
    <a:lvl7pPr marL="2057367" algn="l" defTabSz="685789" rtl="0" eaLnBrk="1" latinLnBrk="0" hangingPunct="1">
      <a:defRPr sz="1350" kern="1200">
        <a:solidFill>
          <a:schemeClr val="tx1"/>
        </a:solidFill>
        <a:latin typeface="+mn-lt"/>
        <a:ea typeface="+mn-ea"/>
        <a:cs typeface="+mn-cs"/>
      </a:defRPr>
    </a:lvl7pPr>
    <a:lvl8pPr marL="2400262" algn="l" defTabSz="685789" rtl="0" eaLnBrk="1" latinLnBrk="0" hangingPunct="1">
      <a:defRPr sz="1350" kern="1200">
        <a:solidFill>
          <a:schemeClr val="tx1"/>
        </a:solidFill>
        <a:latin typeface="+mn-lt"/>
        <a:ea typeface="+mn-ea"/>
        <a:cs typeface="+mn-cs"/>
      </a:defRPr>
    </a:lvl8pPr>
    <a:lvl9pPr marL="2743156" algn="l" defTabSz="685789"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slides" id="{9F5C8185-9F18-4DDE-9852-F0F9AC707669}">
          <p14:sldIdLst>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E45"/>
    <a:srgbClr val="1C9EA1"/>
    <a:srgbClr val="FECD0D"/>
    <a:srgbClr val="6B6B6B"/>
    <a:srgbClr val="BA106C"/>
    <a:srgbClr val="FFC70B"/>
    <a:srgbClr val="E8344A"/>
    <a:srgbClr val="50FF43"/>
    <a:srgbClr val="FFFF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85" autoAdjust="0"/>
    <p:restoredTop sz="96928"/>
  </p:normalViewPr>
  <p:slideViewPr>
    <p:cSldViewPr snapToGrid="0">
      <p:cViewPr varScale="1">
        <p:scale>
          <a:sx n="89" d="100"/>
          <a:sy n="89" d="100"/>
        </p:scale>
        <p:origin x="128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88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gs" Target="tags/tag1.xml"/><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E6325-B351-4929-B83D-EF12C84F5790}" type="datetimeFigureOut">
              <a:rPr lang="en-GB" smtClean="0"/>
              <a:t>25/08/2021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790F7-A9B1-4021-8A49-6616AB34A8AF}" type="slidenum">
              <a:rPr lang="en-GB" smtClean="0"/>
              <a:t>‹#›</a:t>
            </a:fld>
            <a:endParaRPr lang="en-GB"/>
          </a:p>
        </p:txBody>
      </p:sp>
    </p:spTree>
    <p:extLst>
      <p:ext uri="{BB962C8B-B14F-4D97-AF65-F5344CB8AC3E}">
        <p14:creationId xmlns:p14="http://schemas.microsoft.com/office/powerpoint/2010/main" val="2625200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1"/>
          <p:cNvSpPr txBox="1">
            <a:spLocks/>
          </p:cNvSpPr>
          <p:nvPr userDrawn="1"/>
        </p:nvSpPr>
        <p:spPr>
          <a:xfrm>
            <a:off x="1" y="1"/>
            <a:ext cx="8590547" cy="5143499"/>
          </a:xfrm>
          <a:prstGeom prst="rect">
            <a:avLst/>
          </a:prstGeom>
        </p:spPr>
        <p:txBody>
          <a:bodyPr vert="horz" lIns="91440" tIns="45720" rIns="91440" bIns="45720" rtlCol="0" anchor="ctr">
            <a:normAutofit fontScale="37500" lnSpcReduction="20000"/>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70000"/>
              </a:lnSpc>
            </a:pPr>
            <a:r>
              <a:rPr lang="en-GB" sz="3700" dirty="0">
                <a:solidFill>
                  <a:schemeClr val="accent2"/>
                </a:solidFill>
                <a:latin typeface="Sequel Neue" panose="00000500000000000000" pitchFamily="50" charset="0"/>
              </a:rPr>
              <a:t>social Media Card Guide</a:t>
            </a:r>
            <a:r>
              <a:rPr lang="en-GB" sz="2700" dirty="0">
                <a:solidFill>
                  <a:schemeClr val="accent2"/>
                </a:solidFill>
                <a:latin typeface="Sequel Neue" panose="00000500000000000000" pitchFamily="50" charset="0"/>
              </a:rPr>
              <a:t/>
            </a:r>
            <a:br>
              <a:rPr lang="en-GB" sz="2700" dirty="0">
                <a:solidFill>
                  <a:schemeClr val="accent2"/>
                </a:solidFill>
                <a:latin typeface="Sequel Neue" panose="00000500000000000000" pitchFamily="50" charset="0"/>
              </a:rPr>
            </a:br>
            <a:r>
              <a:rPr lang="en-GB" sz="21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Hello! We hope this template helps you to create branded social media cards. First thing first, save this file as a  local version in your hubs drop box. Please do not save on top of this file, as we would like it to be ready for all hubs to use.</a:t>
            </a:r>
          </a:p>
          <a:p>
            <a:pPr>
              <a:lnSpc>
                <a:spcPct val="170000"/>
              </a:lnSpc>
            </a:pPr>
            <a:r>
              <a:rPr lang="en-GB" sz="2100" dirty="0">
                <a:solidFill>
                  <a:schemeClr val="accent2"/>
                </a:solidFill>
              </a:rPr>
              <a:t>**</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Please make sure you have downloaded the Academy fonts – </a:t>
            </a:r>
            <a:r>
              <a:rPr lang="en-GB" sz="2100" dirty="0">
                <a:solidFill>
                  <a:schemeClr val="accent2"/>
                </a:solidFill>
                <a:latin typeface="Sequel Neue" panose="00000500000000000000" pitchFamily="50" charset="0"/>
                <a:ea typeface="Open Sans" panose="020B0606030504020204" pitchFamily="34" charset="0"/>
                <a:cs typeface="Open Sans" panose="020B0606030504020204" pitchFamily="34" charset="0"/>
              </a:rPr>
              <a:t>Sequel </a:t>
            </a:r>
            <a:r>
              <a:rPr lang="en-GB" sz="2100" dirty="0" err="1">
                <a:solidFill>
                  <a:schemeClr val="accent2"/>
                </a:solidFill>
                <a:latin typeface="Sequel Neue" panose="00000500000000000000" pitchFamily="50" charset="0"/>
                <a:ea typeface="Open Sans" panose="020B0606030504020204" pitchFamily="34" charset="0"/>
                <a:cs typeface="Open Sans" panose="020B0606030504020204" pitchFamily="34" charset="0"/>
              </a:rPr>
              <a:t>Neue</a:t>
            </a:r>
            <a:r>
              <a:rPr lang="en-GB" sz="2100" dirty="0">
                <a:solidFill>
                  <a:schemeClr val="accent2"/>
                </a:solidFill>
                <a:latin typeface="Sequel Neue" panose="00000500000000000000" pitchFamily="50" charset="0"/>
                <a:ea typeface="Open Sans" panose="020B0606030504020204" pitchFamily="34" charset="0"/>
                <a:cs typeface="Open Sans" panose="020B0606030504020204" pitchFamily="34" charset="0"/>
              </a:rPr>
              <a:t> </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and Open Sans before creating any social media cards.**</a:t>
            </a:r>
            <a:b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a:t>
            </a:r>
            <a:r>
              <a:rPr lang="en-GB" sz="21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Dropbox &gt; </a:t>
            </a:r>
            <a:r>
              <a:rPr lang="en-GB" sz="2100" i="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SEAHubGuidance</a:t>
            </a:r>
            <a:r>
              <a:rPr lang="en-GB" sz="21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&gt; </a:t>
            </a:r>
            <a:r>
              <a:rPr lang="en-GB" sz="2100" i="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Communciations&amp;Marketing</a:t>
            </a:r>
            <a:r>
              <a:rPr lang="en-GB" sz="21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&gt; Tools and Templates &gt; Asset Pack – SEA Staff. </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Go into the font folder, select all, right click and select install)</a:t>
            </a:r>
          </a:p>
          <a:p>
            <a:pPr>
              <a:lnSpc>
                <a:spcPct val="170000"/>
              </a:lnSpc>
            </a:pP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NB. Some backgrounds are master views and cannot be edited. This helps keep social media cards consistent. Text and details are editable. If you would like to change the fixed background, click view, then slide master. Please duplicate a slide and work from the duplicated version so you always have the original to go back to if needed. </a:t>
            </a:r>
          </a:p>
          <a:p>
            <a:pPr>
              <a:lnSpc>
                <a:spcPct val="170000"/>
              </a:lnSpc>
            </a:pP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Edit or delete text to suite your social media campaign.</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Copy and paste images, icons or scoops from folders into your social media card. To keep your social media card neat and on brand, please use the existing cards as inspiration </a:t>
            </a:r>
          </a:p>
          <a:p>
            <a:pPr>
              <a:lnSpc>
                <a:spcPct val="170000"/>
              </a:lnSpc>
            </a:pP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To insert new images into the side bubble: Select the bubble &gt; Click the drawing tools format tab &gt; Click shape fill, then Picture… &gt; To scale and move the picture, click the picture tools format tab &gt; Click crop, then fill &gt; You should now be able to move and scale the picture nicely </a:t>
            </a:r>
            <a:r>
              <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p>
          <a:p>
            <a:pPr>
              <a:lnSpc>
                <a:spcPct val="170000"/>
              </a:lnSpc>
            </a:pPr>
            <a:endPar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endPar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endPar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endPar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3889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chemeClr val="accent5"/>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a:ln>
                  <a:noFill/>
                </a:ln>
                <a:solidFill>
                  <a:schemeClr val="accent5"/>
                </a:solidFill>
                <a:effectLst/>
                <a:uLnTx/>
                <a:uFillTx/>
                <a:latin typeface="Open Sans" panose="020B0606030504020204" pitchFamily="34" charset="0"/>
                <a:ea typeface="Open Sans" panose="020B0606030504020204" pitchFamily="34" charset="0"/>
                <a:cs typeface="Open Sans" panose="020B0606030504020204" pitchFamily="34" charset="0"/>
              </a:rPr>
              <a:t>The brochure has been styled in a way that represents the Academy. Please make changes in the places that you see indicators which look like this: </a:t>
            </a:r>
            <a:r>
              <a:rPr kumimoji="0" lang="en-GB" sz="2800" b="1" i="0" u="none" strike="noStrike" kern="1200" cap="none" spc="0" normalizeH="0" baseline="0" noProof="0" dirty="0">
                <a:ln>
                  <a:noFill/>
                </a:ln>
                <a:solidFill>
                  <a:srgbClr val="50FF43"/>
                </a:solidFill>
                <a:effectLst/>
                <a:uLnTx/>
                <a:uFillTx/>
                <a:latin typeface="Sequel Neue" panose="00000500000000000000" pitchFamily="50" charset="0"/>
                <a:ea typeface="+mn-ea"/>
                <a:cs typeface="+mn-cs"/>
              </a:rPr>
              <a:t>&gt;&gt;</a:t>
            </a:r>
            <a:r>
              <a:rPr kumimoji="0" lang="en-GB" sz="2000" b="0" i="0" u="none" strike="noStrike" kern="1200" cap="none" spc="0" normalizeH="0" baseline="0" noProof="0" dirty="0">
                <a:ln>
                  <a:noFill/>
                </a:ln>
                <a:solidFill>
                  <a:schemeClr val="accent5"/>
                </a:solidFill>
                <a:effectLst/>
                <a:uLnTx/>
                <a:uFillTx/>
                <a:latin typeface="Sequel Neue" panose="00000500000000000000" pitchFamily="50" charset="0"/>
                <a:ea typeface="+mn-ea"/>
                <a:cs typeface="+mn-cs"/>
              </a:rPr>
              <a:t> </a:t>
            </a:r>
            <a:r>
              <a:rPr kumimoji="0" lang="en-GB" sz="2000" b="0" i="0" u="none" strike="noStrike" kern="1200" cap="none" spc="0" normalizeH="0" baseline="0" noProof="0" dirty="0">
                <a:ln>
                  <a:noFill/>
                </a:ln>
                <a:solidFill>
                  <a:schemeClr val="accent5"/>
                </a:solidFill>
                <a:effectLst/>
                <a:uLnTx/>
                <a:uFillTx/>
                <a:latin typeface="Open Sans" panose="020B0606030504020204" pitchFamily="34" charset="0"/>
                <a:ea typeface="Open Sans" panose="020B0606030504020204" pitchFamily="34" charset="0"/>
                <a:cs typeface="Open Sans" panose="020B0606030504020204" pitchFamily="34" charset="0"/>
              </a:rPr>
              <a:t>and delete indicators once updated</a:t>
            </a:r>
            <a:endParaRPr kumimoji="0" lang="en-GB" sz="4000" b="0" i="0" u="none" strike="noStrike" kern="1200" cap="none" spc="0" normalizeH="0" baseline="0" noProof="0" dirty="0">
              <a:ln>
                <a:noFill/>
              </a:ln>
              <a:solidFill>
                <a:schemeClr val="accent5"/>
              </a:solidFill>
              <a:effectLst/>
              <a:uLnTx/>
              <a:uFillTx/>
              <a:latin typeface="Sequel Neue" panose="00000500000000000000" pitchFamily="50" charset="0"/>
              <a:ea typeface="+mn-ea"/>
              <a:cs typeface="+mn-cs"/>
            </a:endParaRPr>
          </a:p>
          <a:p>
            <a:pPr>
              <a:lnSpc>
                <a:spcPct val="170000"/>
              </a:lnSpc>
            </a:pPr>
            <a:endPar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a:t>
            </a:r>
            <a:r>
              <a:rPr lang="en-GB" sz="2100" baseline="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When you are ready to share your social media card, select file, save as and select JPEG</a:t>
            </a:r>
          </a:p>
          <a:p>
            <a:pPr>
              <a:lnSpc>
                <a:spcPct val="170000"/>
              </a:lnSpc>
            </a:pP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**If you are having any problems with text format, please click on this</a:t>
            </a:r>
            <a:r>
              <a:rPr lang="en-GB" sz="2100" dirty="0">
                <a:latin typeface="Open Sans" panose="020B0606030504020204" pitchFamily="34" charset="0"/>
                <a:ea typeface="Open Sans" panose="020B0606030504020204" pitchFamily="34" charset="0"/>
                <a:cs typeface="Open Sans" panose="020B0606030504020204" pitchFamily="34" charset="0"/>
              </a:rPr>
              <a:t> 			                and try again </a:t>
            </a:r>
          </a:p>
          <a:p>
            <a:pPr>
              <a:lnSpc>
                <a:spcPct val="170000"/>
              </a:lnSpc>
            </a:pPr>
            <a:r>
              <a:rPr lang="en-GB" sz="2100" dirty="0">
                <a:latin typeface="Open Sans" panose="020B0606030504020204" pitchFamily="34" charset="0"/>
                <a:ea typeface="Open Sans" panose="020B0606030504020204" pitchFamily="34" charset="0"/>
                <a:cs typeface="Open Sans" panose="020B0606030504020204" pitchFamily="34" charset="0"/>
              </a:rPr>
              <a:t/>
            </a:r>
            <a:br>
              <a:rPr lang="en-GB" sz="2100" dirty="0">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The </a:t>
            </a:r>
            <a:r>
              <a:rPr lang="en-GB" sz="2100"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comms</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team are here to offer design and content support. Please let us know if you need a new template made or new images inserted into this template </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11" name="Picture 10"/>
          <p:cNvPicPr>
            <a:picLocks noChangeAspect="1"/>
          </p:cNvPicPr>
          <p:nvPr userDrawn="1"/>
        </p:nvPicPr>
        <p:blipFill>
          <a:blip r:embed="rId2"/>
          <a:stretch>
            <a:fillRect/>
          </a:stretch>
        </p:blipFill>
        <p:spPr>
          <a:xfrm>
            <a:off x="3442818" y="4460378"/>
            <a:ext cx="1387753" cy="242119"/>
          </a:xfrm>
          <a:prstGeom prst="rect">
            <a:avLst/>
          </a:prstGeom>
        </p:spPr>
      </p:pic>
      <p:sp>
        <p:nvSpPr>
          <p:cNvPr id="12" name="Oval 11"/>
          <p:cNvSpPr/>
          <p:nvPr userDrawn="1"/>
        </p:nvSpPr>
        <p:spPr>
          <a:xfrm>
            <a:off x="4587582" y="4421794"/>
            <a:ext cx="319287" cy="319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cxnSp>
        <p:nvCxnSpPr>
          <p:cNvPr id="13" name="Straight Arrow Connector 12"/>
          <p:cNvCxnSpPr/>
          <p:nvPr userDrawn="1"/>
        </p:nvCxnSpPr>
        <p:spPr>
          <a:xfrm>
            <a:off x="4900910" y="4581435"/>
            <a:ext cx="345297"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ounded Rectangle 6"/>
          <p:cNvSpPr/>
          <p:nvPr userDrawn="1"/>
        </p:nvSpPr>
        <p:spPr>
          <a:xfrm>
            <a:off x="105122" y="3058516"/>
            <a:ext cx="8380303" cy="527477"/>
          </a:xfrm>
          <a:prstGeom prst="roundRect">
            <a:avLst>
              <a:gd name="adj" fmla="val 6477"/>
            </a:avLst>
          </a:prstGeom>
          <a:solidFill>
            <a:srgbClr val="009DA0"/>
          </a:solidFill>
        </p:spPr>
        <p:txBody>
          <a:bodyPr wrap="square">
            <a:spAutoFit/>
          </a:bodyPr>
          <a:lstStyle/>
          <a:p>
            <a:pPr marL="0" marR="0" lvl="0" indent="0" defTabSz="123889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Picture Guide</a:t>
            </a:r>
          </a:p>
          <a:p>
            <a:pPr marL="0" marR="0" lvl="0" indent="0" defTabSz="123889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Is the picture you want to insert </a:t>
            </a:r>
            <a:r>
              <a:rPr kumimoji="0" lang="en-ZA" sz="900" b="0" i="0" u="none" strike="noStrike" kern="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highquality</a:t>
            </a:r>
            <a:r>
              <a:rPr kumimoji="0" lang="en-ZA" sz="9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Does it represent the Academy values? Do we have the right to use it? If it includes people, do they look animated and engaged? If the answer is yes every time, you’re all set to go!</a:t>
            </a:r>
          </a:p>
        </p:txBody>
      </p:sp>
    </p:spTree>
    <p:extLst>
      <p:ext uri="{BB962C8B-B14F-4D97-AF65-F5344CB8AC3E}">
        <p14:creationId xmlns:p14="http://schemas.microsoft.com/office/powerpoint/2010/main" val="227655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317560" y="2"/>
            <a:ext cx="8826440" cy="5167423"/>
          </a:xfrm>
          <a:prstGeom prst="rect">
            <a:avLst/>
          </a:prstGeom>
        </p:spPr>
      </p:pic>
      <p:sp>
        <p:nvSpPr>
          <p:cNvPr id="11" name="Rectangle 10"/>
          <p:cNvSpPr/>
          <p:nvPr userDrawn="1"/>
        </p:nvSpPr>
        <p:spPr>
          <a:xfrm>
            <a:off x="0" y="0"/>
            <a:ext cx="2731168" cy="5143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Tree>
    <p:extLst>
      <p:ext uri="{BB962C8B-B14F-4D97-AF65-F5344CB8AC3E}">
        <p14:creationId xmlns:p14="http://schemas.microsoft.com/office/powerpoint/2010/main" val="221116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6291" y="2"/>
            <a:ext cx="8826440" cy="5167423"/>
          </a:xfrm>
          <a:prstGeom prst="rect">
            <a:avLst/>
          </a:prstGeom>
        </p:spPr>
      </p:pic>
      <p:sp>
        <p:nvSpPr>
          <p:cNvPr id="11" name="Rectangle 10"/>
          <p:cNvSpPr/>
          <p:nvPr userDrawn="1"/>
        </p:nvSpPr>
        <p:spPr>
          <a:xfrm>
            <a:off x="6412832" y="0"/>
            <a:ext cx="2731168" cy="5143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Tree>
    <p:extLst>
      <p:ext uri="{BB962C8B-B14F-4D97-AF65-F5344CB8AC3E}">
        <p14:creationId xmlns:p14="http://schemas.microsoft.com/office/powerpoint/2010/main" val="419547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85C9BC6A-6943-6B44-972A-7A04C018715C}"/>
              </a:ext>
            </a:extLst>
          </p:cNvPr>
          <p:cNvSpPr/>
          <p:nvPr userDrawn="1"/>
        </p:nvSpPr>
        <p:spPr>
          <a:xfrm>
            <a:off x="0" y="-1123631"/>
            <a:ext cx="9144000" cy="2190005"/>
          </a:xfrm>
          <a:custGeom>
            <a:avLst/>
            <a:gdLst>
              <a:gd name="connsiteX0" fmla="*/ 0 w 7554437"/>
              <a:gd name="connsiteY0" fmla="*/ 0 h 2345479"/>
              <a:gd name="connsiteX1" fmla="*/ 7554437 w 7554437"/>
              <a:gd name="connsiteY1" fmla="*/ 0 h 2345479"/>
              <a:gd name="connsiteX2" fmla="*/ 7554437 w 7554437"/>
              <a:gd name="connsiteY2" fmla="*/ 2345027 h 2345479"/>
              <a:gd name="connsiteX3" fmla="*/ 7298155 w 7554437"/>
              <a:gd name="connsiteY3" fmla="*/ 2322898 h 2345479"/>
              <a:gd name="connsiteX4" fmla="*/ 3779837 w 7554437"/>
              <a:gd name="connsiteY4" fmla="*/ 2187982 h 2345479"/>
              <a:gd name="connsiteX5" fmla="*/ 261519 w 7554437"/>
              <a:gd name="connsiteY5" fmla="*/ 2322898 h 2345479"/>
              <a:gd name="connsiteX6" fmla="*/ 0 w 7554437"/>
              <a:gd name="connsiteY6" fmla="*/ 2345479 h 2345479"/>
              <a:gd name="connsiteX7" fmla="*/ 0 w 7554437"/>
              <a:gd name="connsiteY7" fmla="*/ 0 h 234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4437" h="2345479">
                <a:moveTo>
                  <a:pt x="0" y="0"/>
                </a:moveTo>
                <a:lnTo>
                  <a:pt x="7554437" y="0"/>
                </a:lnTo>
                <a:lnTo>
                  <a:pt x="7554437" y="2345027"/>
                </a:lnTo>
                <a:lnTo>
                  <a:pt x="7298155" y="2322898"/>
                </a:lnTo>
                <a:cubicBezTo>
                  <a:pt x="6233811" y="2236436"/>
                  <a:pt x="5040387" y="2187982"/>
                  <a:pt x="3779837" y="2187982"/>
                </a:cubicBezTo>
                <a:cubicBezTo>
                  <a:pt x="2519287" y="2187982"/>
                  <a:pt x="1325863" y="2236436"/>
                  <a:pt x="261519" y="2322898"/>
                </a:cubicBezTo>
                <a:lnTo>
                  <a:pt x="0" y="2345479"/>
                </a:lnTo>
                <a:lnTo>
                  <a:pt x="0" y="0"/>
                </a:lnTo>
                <a:close/>
              </a:path>
            </a:pathLst>
          </a:custGeom>
          <a:blipFill dpi="0" rotWithShape="1">
            <a:blip r:embed="rId2" cstate="print">
              <a:extLst>
                <a:ext uri="{28A0092B-C50C-407E-A947-70E740481C1C}">
                  <a14:useLocalDpi xmlns:a14="http://schemas.microsoft.com/office/drawing/2010/main" val="0"/>
                </a:ext>
              </a:extLst>
            </a:blip>
            <a:srcRect/>
            <a:stretch>
              <a:fillRect l="-1" t="-23148" r="-11207" b="-75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4" name="Picture 3">
            <a:extLst>
              <a:ext uri="{FF2B5EF4-FFF2-40B4-BE49-F238E27FC236}">
                <a16:creationId xmlns:a16="http://schemas.microsoft.com/office/drawing/2014/main" xmlns="" id="{A7418649-BB87-284F-86B2-FF371262A0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5060"/>
            <a:ext cx="2324100" cy="1098367"/>
          </a:xfrm>
          <a:prstGeom prst="rect">
            <a:avLst/>
          </a:prstGeom>
        </p:spPr>
      </p:pic>
    </p:spTree>
    <p:extLst>
      <p:ext uri="{BB962C8B-B14F-4D97-AF65-F5344CB8AC3E}">
        <p14:creationId xmlns:p14="http://schemas.microsoft.com/office/powerpoint/2010/main" val="332372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xmlns="" id="{797FD51B-75C3-9246-ABC5-5D094939C1EA}"/>
              </a:ext>
            </a:extLst>
          </p:cNvPr>
          <p:cNvSpPr/>
          <p:nvPr userDrawn="1"/>
        </p:nvSpPr>
        <p:spPr>
          <a:xfrm rot="10800000">
            <a:off x="0" y="3315447"/>
            <a:ext cx="9144000" cy="2190005"/>
          </a:xfrm>
          <a:custGeom>
            <a:avLst/>
            <a:gdLst>
              <a:gd name="connsiteX0" fmla="*/ 0 w 7554437"/>
              <a:gd name="connsiteY0" fmla="*/ 0 h 2345479"/>
              <a:gd name="connsiteX1" fmla="*/ 7554437 w 7554437"/>
              <a:gd name="connsiteY1" fmla="*/ 0 h 2345479"/>
              <a:gd name="connsiteX2" fmla="*/ 7554437 w 7554437"/>
              <a:gd name="connsiteY2" fmla="*/ 2345027 h 2345479"/>
              <a:gd name="connsiteX3" fmla="*/ 7298155 w 7554437"/>
              <a:gd name="connsiteY3" fmla="*/ 2322898 h 2345479"/>
              <a:gd name="connsiteX4" fmla="*/ 3779837 w 7554437"/>
              <a:gd name="connsiteY4" fmla="*/ 2187982 h 2345479"/>
              <a:gd name="connsiteX5" fmla="*/ 261519 w 7554437"/>
              <a:gd name="connsiteY5" fmla="*/ 2322898 h 2345479"/>
              <a:gd name="connsiteX6" fmla="*/ 0 w 7554437"/>
              <a:gd name="connsiteY6" fmla="*/ 2345479 h 2345479"/>
              <a:gd name="connsiteX7" fmla="*/ 0 w 7554437"/>
              <a:gd name="connsiteY7" fmla="*/ 0 h 234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4437" h="2345479">
                <a:moveTo>
                  <a:pt x="0" y="0"/>
                </a:moveTo>
                <a:lnTo>
                  <a:pt x="7554437" y="0"/>
                </a:lnTo>
                <a:lnTo>
                  <a:pt x="7554437" y="2345027"/>
                </a:lnTo>
                <a:lnTo>
                  <a:pt x="7298155" y="2322898"/>
                </a:lnTo>
                <a:cubicBezTo>
                  <a:pt x="6233811" y="2236436"/>
                  <a:pt x="5040387" y="2187982"/>
                  <a:pt x="3779837" y="2187982"/>
                </a:cubicBezTo>
                <a:cubicBezTo>
                  <a:pt x="2519287" y="2187982"/>
                  <a:pt x="1325863" y="2236436"/>
                  <a:pt x="261519" y="2322898"/>
                </a:cubicBezTo>
                <a:lnTo>
                  <a:pt x="0" y="2345479"/>
                </a:lnTo>
                <a:lnTo>
                  <a:pt x="0" y="0"/>
                </a:lnTo>
                <a:close/>
              </a:path>
            </a:pathLst>
          </a:custGeom>
          <a:blipFill dpi="0" rotWithShape="1">
            <a:blip r:embed="rId2" cstate="print">
              <a:extLst>
                <a:ext uri="{28A0092B-C50C-407E-A947-70E740481C1C}">
                  <a14:useLocalDpi xmlns:a14="http://schemas.microsoft.com/office/drawing/2010/main" val="0"/>
                </a:ext>
              </a:extLst>
            </a:blip>
            <a:srcRect/>
            <a:stretch>
              <a:fillRect l="-1" t="-23148" r="-11207" b="-75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6" name="Picture 5">
            <a:extLst>
              <a:ext uri="{FF2B5EF4-FFF2-40B4-BE49-F238E27FC236}">
                <a16:creationId xmlns:a16="http://schemas.microsoft.com/office/drawing/2014/main" xmlns="" id="{19527A0C-2B74-5C45-87E7-BC10B6A2DB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5121" y="4045133"/>
            <a:ext cx="2324100" cy="1098367"/>
          </a:xfrm>
          <a:prstGeom prst="rect">
            <a:avLst/>
          </a:prstGeom>
        </p:spPr>
      </p:pic>
    </p:spTree>
    <p:extLst>
      <p:ext uri="{BB962C8B-B14F-4D97-AF65-F5344CB8AC3E}">
        <p14:creationId xmlns:p14="http://schemas.microsoft.com/office/powerpoint/2010/main" val="302488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6291" y="2"/>
            <a:ext cx="8826440" cy="5167423"/>
          </a:xfrm>
          <a:prstGeom prst="rect">
            <a:avLst/>
          </a:prstGeom>
        </p:spPr>
      </p:pic>
      <p:sp>
        <p:nvSpPr>
          <p:cNvPr id="4" name="Oval 3"/>
          <p:cNvSpPr/>
          <p:nvPr userDrawn="1"/>
        </p:nvSpPr>
        <p:spPr>
          <a:xfrm>
            <a:off x="3199399" y="-1969239"/>
            <a:ext cx="6972300" cy="9105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5" name="Picture 4">
            <a:extLst>
              <a:ext uri="{FF2B5EF4-FFF2-40B4-BE49-F238E27FC236}">
                <a16:creationId xmlns:a16="http://schemas.microsoft.com/office/drawing/2014/main" xmlns="" id="{568A40ED-EBDC-1145-9115-AE21CB23CA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1" y="4069058"/>
            <a:ext cx="2324100" cy="1098367"/>
          </a:xfrm>
          <a:prstGeom prst="rect">
            <a:avLst/>
          </a:prstGeom>
        </p:spPr>
      </p:pic>
    </p:spTree>
    <p:extLst>
      <p:ext uri="{BB962C8B-B14F-4D97-AF65-F5344CB8AC3E}">
        <p14:creationId xmlns:p14="http://schemas.microsoft.com/office/powerpoint/2010/main" val="331071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317560" y="2"/>
            <a:ext cx="8826440" cy="5167423"/>
          </a:xfrm>
          <a:prstGeom prst="rect">
            <a:avLst/>
          </a:prstGeom>
        </p:spPr>
      </p:pic>
      <p:sp>
        <p:nvSpPr>
          <p:cNvPr id="4" name="Oval 3"/>
          <p:cNvSpPr/>
          <p:nvPr userDrawn="1"/>
        </p:nvSpPr>
        <p:spPr>
          <a:xfrm>
            <a:off x="-782013" y="-1969239"/>
            <a:ext cx="6972300" cy="9105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5" name="Picture 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Tree>
    <p:extLst>
      <p:ext uri="{BB962C8B-B14F-4D97-AF65-F5344CB8AC3E}">
        <p14:creationId xmlns:p14="http://schemas.microsoft.com/office/powerpoint/2010/main" val="423026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801"/>
          <a:stretch/>
        </p:blipFill>
        <p:spPr>
          <a:xfrm>
            <a:off x="0" y="0"/>
            <a:ext cx="9175899" cy="51435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033" y="4224530"/>
            <a:ext cx="1617347" cy="764355"/>
          </a:xfrm>
          <a:prstGeom prst="rect">
            <a:avLst/>
          </a:prstGeom>
        </p:spPr>
      </p:pic>
    </p:spTree>
    <p:extLst>
      <p:ext uri="{BB962C8B-B14F-4D97-AF65-F5344CB8AC3E}">
        <p14:creationId xmlns:p14="http://schemas.microsoft.com/office/powerpoint/2010/main" val="204409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D3BE904-6739-46B7-95BB-5C5AF8A060FD}" type="datetimeFigureOut">
              <a:rPr lang="en-GB" smtClean="0"/>
              <a:t>25/08/2021</a:t>
            </a:fld>
            <a:endParaRPr lang="en-GB"/>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4AB9F6-E41F-4E02-B51B-661061EB4EB6}" type="slidenum">
              <a:rPr lang="en-GB" smtClean="0"/>
              <a:t>‹#›</a:t>
            </a:fld>
            <a:endParaRPr lang="en-GB"/>
          </a:p>
        </p:txBody>
      </p:sp>
    </p:spTree>
    <p:extLst>
      <p:ext uri="{BB962C8B-B14F-4D97-AF65-F5344CB8AC3E}">
        <p14:creationId xmlns:p14="http://schemas.microsoft.com/office/powerpoint/2010/main" val="3778934183"/>
      </p:ext>
    </p:extLst>
  </p:cSld>
  <p:clrMap bg1="lt1" tx1="dk1" bg2="lt2" tx2="dk2" accent1="accent1" accent2="accent2" accent3="accent3" accent4="accent4" accent5="accent5" accent6="accent6" hlink="hlink" folHlink="folHlink"/>
  <p:sldLayoutIdLst>
    <p:sldLayoutId id="2147483757" r:id="rId1"/>
    <p:sldLayoutId id="2147483760" r:id="rId2"/>
    <p:sldLayoutId id="2147483764" r:id="rId3"/>
    <p:sldLayoutId id="2147483758" r:id="rId4"/>
    <p:sldLayoutId id="2147483765" r:id="rId5"/>
    <p:sldLayoutId id="2147483763" r:id="rId6"/>
    <p:sldLayoutId id="2147483762" r:id="rId7"/>
    <p:sldLayoutId id="2147483759" r:id="rId8"/>
  </p:sldLayoutIdLst>
  <p:txStyles>
    <p:titleStyle>
      <a:lvl1pPr algn="l" defTabSz="685783" rtl="0" eaLnBrk="1" latinLnBrk="0" hangingPunct="1">
        <a:lnSpc>
          <a:spcPct val="90000"/>
        </a:lnSpc>
        <a:spcBef>
          <a:spcPct val="0"/>
        </a:spcBef>
        <a:buNone/>
        <a:defRPr sz="33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2F0AB440-558E-1545-8771-68051BF4228A}"/>
              </a:ext>
            </a:extLst>
          </p:cNvPr>
          <p:cNvSpPr/>
          <p:nvPr/>
        </p:nvSpPr>
        <p:spPr>
          <a:xfrm>
            <a:off x="3873529" y="2036391"/>
            <a:ext cx="1408477" cy="1349068"/>
          </a:xfrm>
          <a:prstGeom prst="roundRect">
            <a:avLst>
              <a:gd name="adj" fmla="val 22771"/>
            </a:avLst>
          </a:prstGeom>
          <a:solidFill>
            <a:srgbClr val="1C9EA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sp>
        <p:nvSpPr>
          <p:cNvPr id="18" name="Rounded Rectangle 17">
            <a:extLst>
              <a:ext uri="{FF2B5EF4-FFF2-40B4-BE49-F238E27FC236}">
                <a16:creationId xmlns:a16="http://schemas.microsoft.com/office/drawing/2014/main" xmlns="" id="{2F0AB440-558E-1545-8771-68051BF4228A}"/>
              </a:ext>
            </a:extLst>
          </p:cNvPr>
          <p:cNvSpPr/>
          <p:nvPr/>
        </p:nvSpPr>
        <p:spPr>
          <a:xfrm>
            <a:off x="5680044" y="2359123"/>
            <a:ext cx="1204854"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solidFill>
                <a:sysClr val="windowText" lastClr="000000"/>
              </a:solidFill>
            </a:endParaRPr>
          </a:p>
        </p:txBody>
      </p:sp>
      <p:cxnSp>
        <p:nvCxnSpPr>
          <p:cNvPr id="21" name="Straight Connector 20"/>
          <p:cNvCxnSpPr>
            <a:stCxn id="128" idx="3"/>
            <a:endCxn id="3" idx="1"/>
          </p:cNvCxnSpPr>
          <p:nvPr/>
        </p:nvCxnSpPr>
        <p:spPr>
          <a:xfrm>
            <a:off x="3443218" y="2710318"/>
            <a:ext cx="430311" cy="6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xmlns="" id="{2F0AB440-558E-1545-8771-68051BF4228A}"/>
              </a:ext>
            </a:extLst>
          </p:cNvPr>
          <p:cNvSpPr/>
          <p:nvPr/>
        </p:nvSpPr>
        <p:spPr>
          <a:xfrm>
            <a:off x="7250649" y="2359123"/>
            <a:ext cx="1796536"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cxnSp>
        <p:nvCxnSpPr>
          <p:cNvPr id="32" name="Straight Arrow Connector 31"/>
          <p:cNvCxnSpPr>
            <a:stCxn id="18" idx="3"/>
            <a:endCxn id="30" idx="1"/>
          </p:cNvCxnSpPr>
          <p:nvPr/>
        </p:nvCxnSpPr>
        <p:spPr>
          <a:xfrm>
            <a:off x="6884898" y="2710926"/>
            <a:ext cx="365751"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38363" y="137672"/>
            <a:ext cx="1194094" cy="276999"/>
          </a:xfrm>
          <a:prstGeom prst="rect">
            <a:avLst/>
          </a:prstGeom>
          <a:noFill/>
        </p:spPr>
        <p:txBody>
          <a:bodyPr wrap="square" rtlCol="0">
            <a:spAutoFit/>
          </a:bodyPr>
          <a:lstStyle/>
          <a:p>
            <a:pPr algn="ctr"/>
            <a:r>
              <a:rPr lang="en-GB" sz="1200" dirty="0" smtClean="0">
                <a:solidFill>
                  <a:schemeClr val="bg1"/>
                </a:solidFill>
                <a:latin typeface="Sequel Neue" panose="00000500000000000000" pitchFamily="2" charset="0"/>
              </a:rPr>
              <a:t>ROOT CAUSES</a:t>
            </a:r>
            <a:endParaRPr lang="en-GB" sz="1200" dirty="0">
              <a:solidFill>
                <a:schemeClr val="bg1"/>
              </a:solidFill>
              <a:latin typeface="Sequel Neue" panose="00000500000000000000" pitchFamily="2" charset="0"/>
            </a:endParaRPr>
          </a:p>
        </p:txBody>
      </p:sp>
      <p:sp>
        <p:nvSpPr>
          <p:cNvPr id="71" name="Rounded Rectangle 70">
            <a:extLst>
              <a:ext uri="{FF2B5EF4-FFF2-40B4-BE49-F238E27FC236}">
                <a16:creationId xmlns:a16="http://schemas.microsoft.com/office/drawing/2014/main" xmlns="" id="{2F0AB440-558E-1545-8771-68051BF4228A}"/>
              </a:ext>
            </a:extLst>
          </p:cNvPr>
          <p:cNvSpPr/>
          <p:nvPr/>
        </p:nvSpPr>
        <p:spPr>
          <a:xfrm>
            <a:off x="5690798" y="484093"/>
            <a:ext cx="1194096"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solidFill>
                <a:sysClr val="windowText" lastClr="000000"/>
              </a:solidFill>
            </a:endParaRPr>
          </a:p>
        </p:txBody>
      </p:sp>
      <p:sp>
        <p:nvSpPr>
          <p:cNvPr id="72" name="Rounded Rectangle 71">
            <a:extLst>
              <a:ext uri="{FF2B5EF4-FFF2-40B4-BE49-F238E27FC236}">
                <a16:creationId xmlns:a16="http://schemas.microsoft.com/office/drawing/2014/main" xmlns="" id="{2F0AB440-558E-1545-8771-68051BF4228A}"/>
              </a:ext>
            </a:extLst>
          </p:cNvPr>
          <p:cNvSpPr/>
          <p:nvPr/>
        </p:nvSpPr>
        <p:spPr>
          <a:xfrm>
            <a:off x="7250657" y="484093"/>
            <a:ext cx="1796527"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cxnSp>
        <p:nvCxnSpPr>
          <p:cNvPr id="73" name="Straight Arrow Connector 72"/>
          <p:cNvCxnSpPr>
            <a:stCxn id="71" idx="3"/>
            <a:endCxn id="72" idx="1"/>
          </p:cNvCxnSpPr>
          <p:nvPr/>
        </p:nvCxnSpPr>
        <p:spPr>
          <a:xfrm>
            <a:off x="6884894" y="835896"/>
            <a:ext cx="36576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Rounded Rectangle 73">
            <a:extLst>
              <a:ext uri="{FF2B5EF4-FFF2-40B4-BE49-F238E27FC236}">
                <a16:creationId xmlns:a16="http://schemas.microsoft.com/office/drawing/2014/main" xmlns="" id="{2F0AB440-558E-1545-8771-68051BF4228A}"/>
              </a:ext>
            </a:extLst>
          </p:cNvPr>
          <p:cNvSpPr/>
          <p:nvPr/>
        </p:nvSpPr>
        <p:spPr>
          <a:xfrm>
            <a:off x="5690798" y="4234152"/>
            <a:ext cx="1194100"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solidFill>
                <a:sysClr val="windowText" lastClr="000000"/>
              </a:solidFill>
            </a:endParaRPr>
          </a:p>
        </p:txBody>
      </p:sp>
      <p:sp>
        <p:nvSpPr>
          <p:cNvPr id="75" name="Rounded Rectangle 74">
            <a:extLst>
              <a:ext uri="{FF2B5EF4-FFF2-40B4-BE49-F238E27FC236}">
                <a16:creationId xmlns:a16="http://schemas.microsoft.com/office/drawing/2014/main" xmlns="" id="{2F0AB440-558E-1545-8771-68051BF4228A}"/>
              </a:ext>
            </a:extLst>
          </p:cNvPr>
          <p:cNvSpPr/>
          <p:nvPr/>
        </p:nvSpPr>
        <p:spPr>
          <a:xfrm>
            <a:off x="7250638" y="4234152"/>
            <a:ext cx="1796546"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cxnSp>
        <p:nvCxnSpPr>
          <p:cNvPr id="76" name="Straight Arrow Connector 75"/>
          <p:cNvCxnSpPr>
            <a:stCxn id="74" idx="3"/>
            <a:endCxn id="75" idx="1"/>
          </p:cNvCxnSpPr>
          <p:nvPr/>
        </p:nvCxnSpPr>
        <p:spPr>
          <a:xfrm>
            <a:off x="6884898" y="4585955"/>
            <a:ext cx="36574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7" name="Rounded Rectangle 76">
            <a:extLst>
              <a:ext uri="{FF2B5EF4-FFF2-40B4-BE49-F238E27FC236}">
                <a16:creationId xmlns:a16="http://schemas.microsoft.com/office/drawing/2014/main" xmlns="" id="{2F0AB440-558E-1545-8771-68051BF4228A}"/>
              </a:ext>
            </a:extLst>
          </p:cNvPr>
          <p:cNvSpPr/>
          <p:nvPr/>
        </p:nvSpPr>
        <p:spPr>
          <a:xfrm>
            <a:off x="5680048" y="1421606"/>
            <a:ext cx="1204849"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solidFill>
                <a:sysClr val="windowText" lastClr="000000"/>
              </a:solidFill>
            </a:endParaRPr>
          </a:p>
        </p:txBody>
      </p:sp>
      <p:sp>
        <p:nvSpPr>
          <p:cNvPr id="78" name="Rounded Rectangle 77">
            <a:extLst>
              <a:ext uri="{FF2B5EF4-FFF2-40B4-BE49-F238E27FC236}">
                <a16:creationId xmlns:a16="http://schemas.microsoft.com/office/drawing/2014/main" xmlns="" id="{2F0AB440-558E-1545-8771-68051BF4228A}"/>
              </a:ext>
            </a:extLst>
          </p:cNvPr>
          <p:cNvSpPr/>
          <p:nvPr/>
        </p:nvSpPr>
        <p:spPr>
          <a:xfrm>
            <a:off x="7250654" y="1421606"/>
            <a:ext cx="1796530"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cxnSp>
        <p:nvCxnSpPr>
          <p:cNvPr id="79" name="Straight Arrow Connector 78"/>
          <p:cNvCxnSpPr>
            <a:stCxn id="77" idx="3"/>
            <a:endCxn id="78" idx="1"/>
          </p:cNvCxnSpPr>
          <p:nvPr/>
        </p:nvCxnSpPr>
        <p:spPr>
          <a:xfrm>
            <a:off x="6884897" y="1773409"/>
            <a:ext cx="365757"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xmlns="" id="{2F0AB440-558E-1545-8771-68051BF4228A}"/>
              </a:ext>
            </a:extLst>
          </p:cNvPr>
          <p:cNvSpPr/>
          <p:nvPr/>
        </p:nvSpPr>
        <p:spPr>
          <a:xfrm>
            <a:off x="5690798" y="3304632"/>
            <a:ext cx="1194100"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solidFill>
                <a:sysClr val="windowText" lastClr="000000"/>
              </a:solidFill>
            </a:endParaRPr>
          </a:p>
        </p:txBody>
      </p:sp>
      <p:sp>
        <p:nvSpPr>
          <p:cNvPr id="81" name="Rounded Rectangle 80">
            <a:extLst>
              <a:ext uri="{FF2B5EF4-FFF2-40B4-BE49-F238E27FC236}">
                <a16:creationId xmlns:a16="http://schemas.microsoft.com/office/drawing/2014/main" xmlns="" id="{2F0AB440-558E-1545-8771-68051BF4228A}"/>
              </a:ext>
            </a:extLst>
          </p:cNvPr>
          <p:cNvSpPr/>
          <p:nvPr/>
        </p:nvSpPr>
        <p:spPr>
          <a:xfrm>
            <a:off x="7250643" y="3304632"/>
            <a:ext cx="1796541"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cxnSp>
        <p:nvCxnSpPr>
          <p:cNvPr id="82" name="Straight Arrow Connector 81"/>
          <p:cNvCxnSpPr>
            <a:stCxn id="80" idx="3"/>
            <a:endCxn id="81" idx="1"/>
          </p:cNvCxnSpPr>
          <p:nvPr/>
        </p:nvCxnSpPr>
        <p:spPr>
          <a:xfrm>
            <a:off x="6884898" y="3656435"/>
            <a:ext cx="36574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3" idx="3"/>
            <a:endCxn id="18" idx="1"/>
          </p:cNvCxnSpPr>
          <p:nvPr/>
        </p:nvCxnSpPr>
        <p:spPr>
          <a:xfrm>
            <a:off x="5282006" y="2710925"/>
            <a:ext cx="398038"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3" idx="3"/>
            <a:endCxn id="80" idx="1"/>
          </p:cNvCxnSpPr>
          <p:nvPr/>
        </p:nvCxnSpPr>
        <p:spPr>
          <a:xfrm>
            <a:off x="5282006" y="2710925"/>
            <a:ext cx="408792" cy="9455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 idx="3"/>
            <a:endCxn id="77" idx="1"/>
          </p:cNvCxnSpPr>
          <p:nvPr/>
        </p:nvCxnSpPr>
        <p:spPr>
          <a:xfrm flipV="1">
            <a:off x="5282006" y="1773409"/>
            <a:ext cx="398042" cy="9375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3" idx="3"/>
            <a:endCxn id="74" idx="1"/>
          </p:cNvCxnSpPr>
          <p:nvPr/>
        </p:nvCxnSpPr>
        <p:spPr>
          <a:xfrm>
            <a:off x="5282006" y="2710925"/>
            <a:ext cx="408792" cy="18750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3" idx="3"/>
            <a:endCxn id="71" idx="1"/>
          </p:cNvCxnSpPr>
          <p:nvPr/>
        </p:nvCxnSpPr>
        <p:spPr>
          <a:xfrm flipV="1">
            <a:off x="5282006" y="835896"/>
            <a:ext cx="408792" cy="187502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680042" y="132291"/>
            <a:ext cx="1140307" cy="276999"/>
          </a:xfrm>
          <a:prstGeom prst="rect">
            <a:avLst/>
          </a:prstGeom>
          <a:noFill/>
        </p:spPr>
        <p:txBody>
          <a:bodyPr wrap="square" rtlCol="0">
            <a:spAutoFit/>
          </a:bodyPr>
          <a:lstStyle/>
          <a:p>
            <a:pPr algn="ctr"/>
            <a:r>
              <a:rPr lang="en-GB" sz="1200" dirty="0" smtClean="0">
                <a:solidFill>
                  <a:schemeClr val="bg1"/>
                </a:solidFill>
                <a:latin typeface="Sequel Neue" panose="00000500000000000000" pitchFamily="2" charset="0"/>
              </a:rPr>
              <a:t>effects</a:t>
            </a:r>
            <a:endParaRPr lang="en-GB" sz="1200" dirty="0">
              <a:solidFill>
                <a:schemeClr val="bg1"/>
              </a:solidFill>
              <a:latin typeface="Sequel Neue" panose="00000500000000000000" pitchFamily="2" charset="0"/>
            </a:endParaRPr>
          </a:p>
        </p:txBody>
      </p:sp>
      <p:sp>
        <p:nvSpPr>
          <p:cNvPr id="101" name="TextBox 100"/>
          <p:cNvSpPr txBox="1"/>
          <p:nvPr/>
        </p:nvSpPr>
        <p:spPr>
          <a:xfrm>
            <a:off x="7250654" y="132291"/>
            <a:ext cx="1796528" cy="276999"/>
          </a:xfrm>
          <a:prstGeom prst="rect">
            <a:avLst/>
          </a:prstGeom>
          <a:noFill/>
        </p:spPr>
        <p:txBody>
          <a:bodyPr wrap="square" rtlCol="0">
            <a:spAutoFit/>
          </a:bodyPr>
          <a:lstStyle/>
          <a:p>
            <a:pPr algn="ctr"/>
            <a:r>
              <a:rPr lang="en-GB" sz="1200" dirty="0" smtClean="0">
                <a:solidFill>
                  <a:schemeClr val="bg1"/>
                </a:solidFill>
                <a:latin typeface="Sequel Neue" panose="00000500000000000000" pitchFamily="2" charset="0"/>
              </a:rPr>
              <a:t>Possible actions</a:t>
            </a:r>
            <a:endParaRPr lang="en-GB" sz="1200" dirty="0">
              <a:solidFill>
                <a:schemeClr val="bg1"/>
              </a:solidFill>
              <a:latin typeface="Sequel Neue" panose="00000500000000000000" pitchFamily="2" charset="0"/>
            </a:endParaRPr>
          </a:p>
        </p:txBody>
      </p:sp>
      <p:sp>
        <p:nvSpPr>
          <p:cNvPr id="29" name="TextBox 28"/>
          <p:cNvSpPr txBox="1"/>
          <p:nvPr/>
        </p:nvSpPr>
        <p:spPr>
          <a:xfrm>
            <a:off x="5690798" y="494847"/>
            <a:ext cx="1194100" cy="646331"/>
          </a:xfrm>
          <a:prstGeom prst="rect">
            <a:avLst/>
          </a:prstGeom>
          <a:noFill/>
        </p:spPr>
        <p:txBody>
          <a:bodyPr wrap="square" rtlCol="0">
            <a:spAutoFit/>
          </a:bodyPr>
          <a:lstStyle/>
          <a:p>
            <a:pPr algn="ctr"/>
            <a:r>
              <a:rPr lang="en-GB" sz="1200" dirty="0" smtClean="0"/>
              <a:t>What happens as a result of the issue?</a:t>
            </a:r>
            <a:endParaRPr lang="en-GB" sz="1200" dirty="0"/>
          </a:p>
        </p:txBody>
      </p:sp>
      <p:sp>
        <p:nvSpPr>
          <p:cNvPr id="31" name="TextBox 30"/>
          <p:cNvSpPr txBox="1"/>
          <p:nvPr/>
        </p:nvSpPr>
        <p:spPr>
          <a:xfrm>
            <a:off x="7250654" y="514872"/>
            <a:ext cx="1796528" cy="646331"/>
          </a:xfrm>
          <a:prstGeom prst="rect">
            <a:avLst/>
          </a:prstGeom>
          <a:noFill/>
        </p:spPr>
        <p:txBody>
          <a:bodyPr wrap="square" rtlCol="0">
            <a:spAutoFit/>
          </a:bodyPr>
          <a:lstStyle/>
          <a:p>
            <a:pPr algn="ctr"/>
            <a:r>
              <a:rPr lang="en-GB" sz="1200" dirty="0" smtClean="0"/>
              <a:t>List as many </a:t>
            </a:r>
            <a:r>
              <a:rPr lang="en-GB" sz="1200" smtClean="0"/>
              <a:t>things YOU </a:t>
            </a:r>
            <a:r>
              <a:rPr lang="en-GB" sz="1200" dirty="0" smtClean="0"/>
              <a:t>can do to help this symptom here</a:t>
            </a:r>
            <a:endParaRPr lang="en-GB" sz="1200" dirty="0"/>
          </a:p>
        </p:txBody>
      </p:sp>
      <p:sp>
        <p:nvSpPr>
          <p:cNvPr id="33" name="TextBox 32"/>
          <p:cNvSpPr txBox="1"/>
          <p:nvPr/>
        </p:nvSpPr>
        <p:spPr>
          <a:xfrm>
            <a:off x="5680043" y="1412338"/>
            <a:ext cx="1204851" cy="276999"/>
          </a:xfrm>
          <a:prstGeom prst="rect">
            <a:avLst/>
          </a:prstGeom>
          <a:noFill/>
        </p:spPr>
        <p:txBody>
          <a:bodyPr wrap="square" rtlCol="0">
            <a:spAutoFit/>
          </a:bodyPr>
          <a:lstStyle/>
          <a:p>
            <a:pPr algn="ctr"/>
            <a:r>
              <a:rPr lang="en-GB" sz="1200" dirty="0" smtClean="0"/>
              <a:t>Insert text</a:t>
            </a:r>
            <a:endParaRPr lang="en-GB" sz="1200" dirty="0"/>
          </a:p>
        </p:txBody>
      </p:sp>
      <p:sp>
        <p:nvSpPr>
          <p:cNvPr id="34" name="TextBox 33"/>
          <p:cNvSpPr txBox="1"/>
          <p:nvPr/>
        </p:nvSpPr>
        <p:spPr>
          <a:xfrm>
            <a:off x="7250649" y="1432363"/>
            <a:ext cx="1796533" cy="276999"/>
          </a:xfrm>
          <a:prstGeom prst="rect">
            <a:avLst/>
          </a:prstGeom>
          <a:noFill/>
        </p:spPr>
        <p:txBody>
          <a:bodyPr wrap="square" rtlCol="0">
            <a:spAutoFit/>
          </a:bodyPr>
          <a:lstStyle/>
          <a:p>
            <a:pPr algn="ctr"/>
            <a:r>
              <a:rPr lang="en-GB" sz="1200" dirty="0" smtClean="0"/>
              <a:t>Insert text</a:t>
            </a:r>
            <a:endParaRPr lang="en-GB" sz="1200" dirty="0"/>
          </a:p>
        </p:txBody>
      </p:sp>
      <p:sp>
        <p:nvSpPr>
          <p:cNvPr id="35" name="TextBox 34"/>
          <p:cNvSpPr txBox="1"/>
          <p:nvPr/>
        </p:nvSpPr>
        <p:spPr>
          <a:xfrm>
            <a:off x="5710738" y="2339094"/>
            <a:ext cx="1174157" cy="276999"/>
          </a:xfrm>
          <a:prstGeom prst="rect">
            <a:avLst/>
          </a:prstGeom>
          <a:noFill/>
        </p:spPr>
        <p:txBody>
          <a:bodyPr wrap="square" rtlCol="0">
            <a:spAutoFit/>
          </a:bodyPr>
          <a:lstStyle/>
          <a:p>
            <a:pPr algn="ctr"/>
            <a:r>
              <a:rPr lang="en-GB" sz="1200" dirty="0" smtClean="0"/>
              <a:t>Insert text</a:t>
            </a:r>
            <a:endParaRPr lang="en-GB" sz="1200" dirty="0"/>
          </a:p>
        </p:txBody>
      </p:sp>
      <p:sp>
        <p:nvSpPr>
          <p:cNvPr id="36" name="TextBox 35"/>
          <p:cNvSpPr txBox="1"/>
          <p:nvPr/>
        </p:nvSpPr>
        <p:spPr>
          <a:xfrm>
            <a:off x="7250643" y="2359119"/>
            <a:ext cx="1796539" cy="276999"/>
          </a:xfrm>
          <a:prstGeom prst="rect">
            <a:avLst/>
          </a:prstGeom>
          <a:noFill/>
        </p:spPr>
        <p:txBody>
          <a:bodyPr wrap="square" rtlCol="0">
            <a:spAutoFit/>
          </a:bodyPr>
          <a:lstStyle/>
          <a:p>
            <a:pPr algn="ctr"/>
            <a:r>
              <a:rPr lang="en-GB" sz="1200" dirty="0" smtClean="0"/>
              <a:t>Insert text</a:t>
            </a:r>
            <a:endParaRPr lang="en-GB" sz="1200" dirty="0"/>
          </a:p>
        </p:txBody>
      </p:sp>
      <p:sp>
        <p:nvSpPr>
          <p:cNvPr id="37" name="TextBox 36"/>
          <p:cNvSpPr txBox="1"/>
          <p:nvPr/>
        </p:nvSpPr>
        <p:spPr>
          <a:xfrm>
            <a:off x="5690794" y="3296640"/>
            <a:ext cx="1194101" cy="276999"/>
          </a:xfrm>
          <a:prstGeom prst="rect">
            <a:avLst/>
          </a:prstGeom>
          <a:noFill/>
        </p:spPr>
        <p:txBody>
          <a:bodyPr wrap="square" rtlCol="0">
            <a:spAutoFit/>
          </a:bodyPr>
          <a:lstStyle/>
          <a:p>
            <a:pPr algn="ctr"/>
            <a:r>
              <a:rPr lang="en-GB" sz="1200" dirty="0" smtClean="0"/>
              <a:t>Insert text</a:t>
            </a:r>
            <a:endParaRPr lang="en-GB" sz="1200" dirty="0"/>
          </a:p>
        </p:txBody>
      </p:sp>
      <p:sp>
        <p:nvSpPr>
          <p:cNvPr id="39" name="TextBox 38"/>
          <p:cNvSpPr txBox="1"/>
          <p:nvPr/>
        </p:nvSpPr>
        <p:spPr>
          <a:xfrm>
            <a:off x="7250638" y="3316665"/>
            <a:ext cx="1757752" cy="276999"/>
          </a:xfrm>
          <a:prstGeom prst="rect">
            <a:avLst/>
          </a:prstGeom>
          <a:noFill/>
        </p:spPr>
        <p:txBody>
          <a:bodyPr wrap="square" rtlCol="0">
            <a:spAutoFit/>
          </a:bodyPr>
          <a:lstStyle/>
          <a:p>
            <a:pPr algn="ctr"/>
            <a:r>
              <a:rPr lang="en-GB" sz="1200" dirty="0" smtClean="0"/>
              <a:t>Insert text</a:t>
            </a:r>
            <a:endParaRPr lang="en-GB" sz="1200" dirty="0"/>
          </a:p>
        </p:txBody>
      </p:sp>
      <p:sp>
        <p:nvSpPr>
          <p:cNvPr id="40" name="TextBox 39"/>
          <p:cNvSpPr txBox="1"/>
          <p:nvPr/>
        </p:nvSpPr>
        <p:spPr>
          <a:xfrm>
            <a:off x="5690795" y="4205527"/>
            <a:ext cx="1194101" cy="276999"/>
          </a:xfrm>
          <a:prstGeom prst="rect">
            <a:avLst/>
          </a:prstGeom>
          <a:noFill/>
        </p:spPr>
        <p:txBody>
          <a:bodyPr wrap="square" rtlCol="0">
            <a:spAutoFit/>
          </a:bodyPr>
          <a:lstStyle/>
          <a:p>
            <a:pPr algn="ctr"/>
            <a:r>
              <a:rPr lang="en-GB" sz="1200" dirty="0" smtClean="0"/>
              <a:t>Insert text</a:t>
            </a:r>
            <a:endParaRPr lang="en-GB" sz="1200" dirty="0"/>
          </a:p>
        </p:txBody>
      </p:sp>
      <p:sp>
        <p:nvSpPr>
          <p:cNvPr id="41" name="TextBox 40"/>
          <p:cNvSpPr txBox="1"/>
          <p:nvPr/>
        </p:nvSpPr>
        <p:spPr>
          <a:xfrm>
            <a:off x="7250631" y="4225552"/>
            <a:ext cx="1796551" cy="276999"/>
          </a:xfrm>
          <a:prstGeom prst="rect">
            <a:avLst/>
          </a:prstGeom>
          <a:noFill/>
        </p:spPr>
        <p:txBody>
          <a:bodyPr wrap="square" rtlCol="0">
            <a:spAutoFit/>
          </a:bodyPr>
          <a:lstStyle/>
          <a:p>
            <a:pPr algn="ctr"/>
            <a:r>
              <a:rPr lang="en-GB" sz="1200" dirty="0" smtClean="0"/>
              <a:t>Insert text</a:t>
            </a:r>
            <a:endParaRPr lang="en-GB" sz="1200" dirty="0"/>
          </a:p>
        </p:txBody>
      </p:sp>
      <p:sp>
        <p:nvSpPr>
          <p:cNvPr id="4" name="TextBox 3"/>
          <p:cNvSpPr txBox="1"/>
          <p:nvPr/>
        </p:nvSpPr>
        <p:spPr>
          <a:xfrm>
            <a:off x="3873525" y="2348361"/>
            <a:ext cx="1397731" cy="507831"/>
          </a:xfrm>
          <a:prstGeom prst="rect">
            <a:avLst/>
          </a:prstGeom>
          <a:noFill/>
        </p:spPr>
        <p:txBody>
          <a:bodyPr wrap="square" rtlCol="0">
            <a:spAutoFit/>
          </a:bodyPr>
          <a:lstStyle/>
          <a:p>
            <a:pPr algn="ctr"/>
            <a:r>
              <a:rPr lang="en-GB" b="1" dirty="0" smtClean="0">
                <a:solidFill>
                  <a:schemeClr val="bg1"/>
                </a:solidFill>
              </a:rPr>
              <a:t>The Issue:</a:t>
            </a:r>
          </a:p>
          <a:p>
            <a:pPr algn="ctr"/>
            <a:r>
              <a:rPr lang="en-GB" b="1" dirty="0" smtClean="0">
                <a:solidFill>
                  <a:schemeClr val="bg1"/>
                </a:solidFill>
              </a:rPr>
              <a:t>INSERT TEXT</a:t>
            </a:r>
            <a:endParaRPr lang="en-GB" b="1" dirty="0">
              <a:solidFill>
                <a:schemeClr val="bg1"/>
              </a:solidFill>
            </a:endParaRPr>
          </a:p>
        </p:txBody>
      </p:sp>
      <p:sp>
        <p:nvSpPr>
          <p:cNvPr id="128" name="Rounded Rectangle 127">
            <a:extLst>
              <a:ext uri="{FF2B5EF4-FFF2-40B4-BE49-F238E27FC236}">
                <a16:creationId xmlns:a16="http://schemas.microsoft.com/office/drawing/2014/main" xmlns="" id="{2F0AB440-558E-1545-8771-68051BF4228A}"/>
              </a:ext>
            </a:extLst>
          </p:cNvPr>
          <p:cNvSpPr/>
          <p:nvPr/>
        </p:nvSpPr>
        <p:spPr>
          <a:xfrm>
            <a:off x="2238364" y="2358515"/>
            <a:ext cx="1204854"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solidFill>
                <a:sysClr val="windowText" lastClr="000000"/>
              </a:solidFill>
            </a:endParaRPr>
          </a:p>
        </p:txBody>
      </p:sp>
      <p:sp>
        <p:nvSpPr>
          <p:cNvPr id="129" name="Rounded Rectangle 128">
            <a:extLst>
              <a:ext uri="{FF2B5EF4-FFF2-40B4-BE49-F238E27FC236}">
                <a16:creationId xmlns:a16="http://schemas.microsoft.com/office/drawing/2014/main" xmlns="" id="{2F0AB440-558E-1545-8771-68051BF4228A}"/>
              </a:ext>
            </a:extLst>
          </p:cNvPr>
          <p:cNvSpPr/>
          <p:nvPr/>
        </p:nvSpPr>
        <p:spPr>
          <a:xfrm>
            <a:off x="2238363" y="483485"/>
            <a:ext cx="1194093"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solidFill>
                <a:sysClr val="windowText" lastClr="000000"/>
              </a:solidFill>
            </a:endParaRPr>
          </a:p>
        </p:txBody>
      </p:sp>
      <p:sp>
        <p:nvSpPr>
          <p:cNvPr id="130" name="Rounded Rectangle 129">
            <a:extLst>
              <a:ext uri="{FF2B5EF4-FFF2-40B4-BE49-F238E27FC236}">
                <a16:creationId xmlns:a16="http://schemas.microsoft.com/office/drawing/2014/main" xmlns="" id="{2F0AB440-558E-1545-8771-68051BF4228A}"/>
              </a:ext>
            </a:extLst>
          </p:cNvPr>
          <p:cNvSpPr/>
          <p:nvPr/>
        </p:nvSpPr>
        <p:spPr>
          <a:xfrm>
            <a:off x="2249118" y="4233544"/>
            <a:ext cx="1194100"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solidFill>
                <a:sysClr val="windowText" lastClr="000000"/>
              </a:solidFill>
            </a:endParaRPr>
          </a:p>
        </p:txBody>
      </p:sp>
      <p:sp>
        <p:nvSpPr>
          <p:cNvPr id="131" name="Rounded Rectangle 130">
            <a:extLst>
              <a:ext uri="{FF2B5EF4-FFF2-40B4-BE49-F238E27FC236}">
                <a16:creationId xmlns:a16="http://schemas.microsoft.com/office/drawing/2014/main" xmlns="" id="{2F0AB440-558E-1545-8771-68051BF4228A}"/>
              </a:ext>
            </a:extLst>
          </p:cNvPr>
          <p:cNvSpPr/>
          <p:nvPr/>
        </p:nvSpPr>
        <p:spPr>
          <a:xfrm>
            <a:off x="2238368" y="1420998"/>
            <a:ext cx="1204849"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solidFill>
                <a:sysClr val="windowText" lastClr="000000"/>
              </a:solidFill>
            </a:endParaRPr>
          </a:p>
        </p:txBody>
      </p:sp>
      <p:sp>
        <p:nvSpPr>
          <p:cNvPr id="132" name="Rounded Rectangle 131">
            <a:extLst>
              <a:ext uri="{FF2B5EF4-FFF2-40B4-BE49-F238E27FC236}">
                <a16:creationId xmlns:a16="http://schemas.microsoft.com/office/drawing/2014/main" xmlns="" id="{2F0AB440-558E-1545-8771-68051BF4228A}"/>
              </a:ext>
            </a:extLst>
          </p:cNvPr>
          <p:cNvSpPr/>
          <p:nvPr/>
        </p:nvSpPr>
        <p:spPr>
          <a:xfrm>
            <a:off x="2249118" y="3304024"/>
            <a:ext cx="1194100"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solidFill>
                <a:sysClr val="windowText" lastClr="000000"/>
              </a:solidFill>
            </a:endParaRPr>
          </a:p>
        </p:txBody>
      </p:sp>
      <p:sp>
        <p:nvSpPr>
          <p:cNvPr id="134" name="TextBox 133"/>
          <p:cNvSpPr txBox="1"/>
          <p:nvPr/>
        </p:nvSpPr>
        <p:spPr>
          <a:xfrm>
            <a:off x="2238363" y="1411730"/>
            <a:ext cx="1204851" cy="276999"/>
          </a:xfrm>
          <a:prstGeom prst="rect">
            <a:avLst/>
          </a:prstGeom>
          <a:noFill/>
        </p:spPr>
        <p:txBody>
          <a:bodyPr wrap="square" rtlCol="0">
            <a:spAutoFit/>
          </a:bodyPr>
          <a:lstStyle/>
          <a:p>
            <a:pPr algn="ctr"/>
            <a:r>
              <a:rPr lang="en-GB" sz="1200" dirty="0" smtClean="0"/>
              <a:t>Insert text</a:t>
            </a:r>
            <a:endParaRPr lang="en-GB" sz="1200" dirty="0"/>
          </a:p>
        </p:txBody>
      </p:sp>
      <p:sp>
        <p:nvSpPr>
          <p:cNvPr id="135" name="TextBox 134"/>
          <p:cNvSpPr txBox="1"/>
          <p:nvPr/>
        </p:nvSpPr>
        <p:spPr>
          <a:xfrm>
            <a:off x="2269058" y="2338486"/>
            <a:ext cx="1174157" cy="276999"/>
          </a:xfrm>
          <a:prstGeom prst="rect">
            <a:avLst/>
          </a:prstGeom>
          <a:noFill/>
        </p:spPr>
        <p:txBody>
          <a:bodyPr wrap="square" rtlCol="0">
            <a:spAutoFit/>
          </a:bodyPr>
          <a:lstStyle/>
          <a:p>
            <a:pPr algn="ctr"/>
            <a:r>
              <a:rPr lang="en-GB" sz="1200" dirty="0"/>
              <a:t>Insert text</a:t>
            </a:r>
            <a:endParaRPr lang="en-GB" sz="1200" dirty="0"/>
          </a:p>
        </p:txBody>
      </p:sp>
      <p:sp>
        <p:nvSpPr>
          <p:cNvPr id="136" name="TextBox 135"/>
          <p:cNvSpPr txBox="1"/>
          <p:nvPr/>
        </p:nvSpPr>
        <p:spPr>
          <a:xfrm>
            <a:off x="2249114" y="3296032"/>
            <a:ext cx="1194101" cy="276999"/>
          </a:xfrm>
          <a:prstGeom prst="rect">
            <a:avLst/>
          </a:prstGeom>
          <a:noFill/>
        </p:spPr>
        <p:txBody>
          <a:bodyPr wrap="square" rtlCol="0">
            <a:spAutoFit/>
          </a:bodyPr>
          <a:lstStyle/>
          <a:p>
            <a:pPr algn="ctr"/>
            <a:r>
              <a:rPr lang="en-GB" sz="1200" dirty="0"/>
              <a:t>Insert text</a:t>
            </a:r>
            <a:endParaRPr lang="en-GB" sz="1200" dirty="0"/>
          </a:p>
        </p:txBody>
      </p:sp>
      <p:sp>
        <p:nvSpPr>
          <p:cNvPr id="137" name="TextBox 136"/>
          <p:cNvSpPr txBox="1"/>
          <p:nvPr/>
        </p:nvSpPr>
        <p:spPr>
          <a:xfrm>
            <a:off x="2249115" y="4204919"/>
            <a:ext cx="1194101" cy="276999"/>
          </a:xfrm>
          <a:prstGeom prst="rect">
            <a:avLst/>
          </a:prstGeom>
          <a:noFill/>
        </p:spPr>
        <p:txBody>
          <a:bodyPr wrap="square" rtlCol="0">
            <a:spAutoFit/>
          </a:bodyPr>
          <a:lstStyle/>
          <a:p>
            <a:pPr algn="ctr"/>
            <a:r>
              <a:rPr lang="en-GB" sz="1200" dirty="0"/>
              <a:t>Insert text</a:t>
            </a:r>
            <a:endParaRPr lang="en-GB" sz="1200" dirty="0"/>
          </a:p>
        </p:txBody>
      </p:sp>
      <p:sp>
        <p:nvSpPr>
          <p:cNvPr id="2" name="TextBox 1"/>
          <p:cNvSpPr txBox="1"/>
          <p:nvPr/>
        </p:nvSpPr>
        <p:spPr>
          <a:xfrm>
            <a:off x="2238363" y="483485"/>
            <a:ext cx="1204851" cy="461665"/>
          </a:xfrm>
          <a:prstGeom prst="rect">
            <a:avLst/>
          </a:prstGeom>
          <a:noFill/>
        </p:spPr>
        <p:txBody>
          <a:bodyPr wrap="square" rtlCol="0">
            <a:spAutoFit/>
          </a:bodyPr>
          <a:lstStyle/>
          <a:p>
            <a:pPr algn="ctr"/>
            <a:r>
              <a:rPr lang="en-GB" sz="1200" dirty="0" smtClean="0"/>
              <a:t>What creates the issue?</a:t>
            </a:r>
            <a:endParaRPr lang="en-GB" sz="1200" dirty="0"/>
          </a:p>
        </p:txBody>
      </p:sp>
      <p:sp>
        <p:nvSpPr>
          <p:cNvPr id="141" name="Rounded Rectangle 140">
            <a:extLst>
              <a:ext uri="{FF2B5EF4-FFF2-40B4-BE49-F238E27FC236}">
                <a16:creationId xmlns:a16="http://schemas.microsoft.com/office/drawing/2014/main" xmlns="" id="{2F0AB440-558E-1545-8771-68051BF4228A}"/>
              </a:ext>
            </a:extLst>
          </p:cNvPr>
          <p:cNvSpPr/>
          <p:nvPr/>
        </p:nvSpPr>
        <p:spPr>
          <a:xfrm>
            <a:off x="91761" y="2359123"/>
            <a:ext cx="1796536"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sp>
        <p:nvSpPr>
          <p:cNvPr id="142" name="Rounded Rectangle 141">
            <a:extLst>
              <a:ext uri="{FF2B5EF4-FFF2-40B4-BE49-F238E27FC236}">
                <a16:creationId xmlns:a16="http://schemas.microsoft.com/office/drawing/2014/main" xmlns="" id="{2F0AB440-558E-1545-8771-68051BF4228A}"/>
              </a:ext>
            </a:extLst>
          </p:cNvPr>
          <p:cNvSpPr/>
          <p:nvPr/>
        </p:nvSpPr>
        <p:spPr>
          <a:xfrm>
            <a:off x="91769" y="484093"/>
            <a:ext cx="1796527"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sp>
        <p:nvSpPr>
          <p:cNvPr id="143" name="Rounded Rectangle 142">
            <a:extLst>
              <a:ext uri="{FF2B5EF4-FFF2-40B4-BE49-F238E27FC236}">
                <a16:creationId xmlns:a16="http://schemas.microsoft.com/office/drawing/2014/main" xmlns="" id="{2F0AB440-558E-1545-8771-68051BF4228A}"/>
              </a:ext>
            </a:extLst>
          </p:cNvPr>
          <p:cNvSpPr/>
          <p:nvPr/>
        </p:nvSpPr>
        <p:spPr>
          <a:xfrm>
            <a:off x="91750" y="4234152"/>
            <a:ext cx="1796546"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sp>
        <p:nvSpPr>
          <p:cNvPr id="144" name="Rounded Rectangle 143">
            <a:extLst>
              <a:ext uri="{FF2B5EF4-FFF2-40B4-BE49-F238E27FC236}">
                <a16:creationId xmlns:a16="http://schemas.microsoft.com/office/drawing/2014/main" xmlns="" id="{2F0AB440-558E-1545-8771-68051BF4228A}"/>
              </a:ext>
            </a:extLst>
          </p:cNvPr>
          <p:cNvSpPr/>
          <p:nvPr/>
        </p:nvSpPr>
        <p:spPr>
          <a:xfrm>
            <a:off x="91766" y="1421606"/>
            <a:ext cx="1796530"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sp>
        <p:nvSpPr>
          <p:cNvPr id="145" name="Rounded Rectangle 144">
            <a:extLst>
              <a:ext uri="{FF2B5EF4-FFF2-40B4-BE49-F238E27FC236}">
                <a16:creationId xmlns:a16="http://schemas.microsoft.com/office/drawing/2014/main" xmlns="" id="{2F0AB440-558E-1545-8771-68051BF4228A}"/>
              </a:ext>
            </a:extLst>
          </p:cNvPr>
          <p:cNvSpPr/>
          <p:nvPr/>
        </p:nvSpPr>
        <p:spPr>
          <a:xfrm>
            <a:off x="91755" y="3304632"/>
            <a:ext cx="1796541" cy="703605"/>
          </a:xfrm>
          <a:prstGeom prst="roundRect">
            <a:avLst>
              <a:gd name="adj" fmla="val 2277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7" dirty="0"/>
          </a:p>
        </p:txBody>
      </p:sp>
      <p:sp>
        <p:nvSpPr>
          <p:cNvPr id="146" name="TextBox 145"/>
          <p:cNvSpPr txBox="1"/>
          <p:nvPr/>
        </p:nvSpPr>
        <p:spPr>
          <a:xfrm>
            <a:off x="91766" y="132291"/>
            <a:ext cx="1796528" cy="276999"/>
          </a:xfrm>
          <a:prstGeom prst="rect">
            <a:avLst/>
          </a:prstGeom>
          <a:noFill/>
        </p:spPr>
        <p:txBody>
          <a:bodyPr wrap="square" rtlCol="0">
            <a:spAutoFit/>
          </a:bodyPr>
          <a:lstStyle/>
          <a:p>
            <a:pPr algn="ctr"/>
            <a:r>
              <a:rPr lang="en-GB" sz="1200" dirty="0" smtClean="0">
                <a:solidFill>
                  <a:schemeClr val="bg1"/>
                </a:solidFill>
                <a:latin typeface="Sequel Neue" panose="00000500000000000000" pitchFamily="2" charset="0"/>
              </a:rPr>
              <a:t>Possible actions</a:t>
            </a:r>
            <a:endParaRPr lang="en-GB" sz="1200" dirty="0">
              <a:solidFill>
                <a:schemeClr val="bg1"/>
              </a:solidFill>
              <a:latin typeface="Sequel Neue" panose="00000500000000000000" pitchFamily="2" charset="0"/>
            </a:endParaRPr>
          </a:p>
        </p:txBody>
      </p:sp>
      <p:sp>
        <p:nvSpPr>
          <p:cNvPr id="147" name="TextBox 146"/>
          <p:cNvSpPr txBox="1"/>
          <p:nvPr/>
        </p:nvSpPr>
        <p:spPr>
          <a:xfrm>
            <a:off x="91766" y="514872"/>
            <a:ext cx="1796528" cy="646331"/>
          </a:xfrm>
          <a:prstGeom prst="rect">
            <a:avLst/>
          </a:prstGeom>
          <a:noFill/>
        </p:spPr>
        <p:txBody>
          <a:bodyPr wrap="square" rtlCol="0">
            <a:spAutoFit/>
          </a:bodyPr>
          <a:lstStyle/>
          <a:p>
            <a:pPr algn="ctr"/>
            <a:r>
              <a:rPr lang="en-GB" sz="1200" dirty="0" smtClean="0"/>
              <a:t>List as many things YOU can do to help this root cause here</a:t>
            </a:r>
            <a:endParaRPr lang="en-GB" sz="1200" dirty="0"/>
          </a:p>
        </p:txBody>
      </p:sp>
      <p:sp>
        <p:nvSpPr>
          <p:cNvPr id="148" name="TextBox 147"/>
          <p:cNvSpPr txBox="1"/>
          <p:nvPr/>
        </p:nvSpPr>
        <p:spPr>
          <a:xfrm>
            <a:off x="91761" y="1432363"/>
            <a:ext cx="1796533" cy="276999"/>
          </a:xfrm>
          <a:prstGeom prst="rect">
            <a:avLst/>
          </a:prstGeom>
          <a:noFill/>
        </p:spPr>
        <p:txBody>
          <a:bodyPr wrap="square" rtlCol="0">
            <a:spAutoFit/>
          </a:bodyPr>
          <a:lstStyle/>
          <a:p>
            <a:pPr algn="ctr"/>
            <a:r>
              <a:rPr lang="en-GB" sz="1200" dirty="0" smtClean="0"/>
              <a:t>Insert text</a:t>
            </a:r>
            <a:endParaRPr lang="en-GB" sz="1200" dirty="0"/>
          </a:p>
        </p:txBody>
      </p:sp>
      <p:sp>
        <p:nvSpPr>
          <p:cNvPr id="149" name="TextBox 148"/>
          <p:cNvSpPr txBox="1"/>
          <p:nvPr/>
        </p:nvSpPr>
        <p:spPr>
          <a:xfrm>
            <a:off x="91755" y="2359119"/>
            <a:ext cx="1796539" cy="276999"/>
          </a:xfrm>
          <a:prstGeom prst="rect">
            <a:avLst/>
          </a:prstGeom>
          <a:noFill/>
        </p:spPr>
        <p:txBody>
          <a:bodyPr wrap="square" rtlCol="0">
            <a:spAutoFit/>
          </a:bodyPr>
          <a:lstStyle/>
          <a:p>
            <a:pPr algn="ctr"/>
            <a:r>
              <a:rPr lang="en-GB" sz="1200" dirty="0" smtClean="0"/>
              <a:t>Insert text</a:t>
            </a:r>
            <a:endParaRPr lang="en-GB" sz="1200" dirty="0"/>
          </a:p>
        </p:txBody>
      </p:sp>
      <p:sp>
        <p:nvSpPr>
          <p:cNvPr id="150" name="TextBox 149"/>
          <p:cNvSpPr txBox="1"/>
          <p:nvPr/>
        </p:nvSpPr>
        <p:spPr>
          <a:xfrm>
            <a:off x="91750" y="3316665"/>
            <a:ext cx="1757752" cy="276999"/>
          </a:xfrm>
          <a:prstGeom prst="rect">
            <a:avLst/>
          </a:prstGeom>
          <a:noFill/>
        </p:spPr>
        <p:txBody>
          <a:bodyPr wrap="square" rtlCol="0">
            <a:spAutoFit/>
          </a:bodyPr>
          <a:lstStyle/>
          <a:p>
            <a:pPr algn="ctr"/>
            <a:r>
              <a:rPr lang="en-GB" sz="1200" dirty="0" smtClean="0"/>
              <a:t>Insert text</a:t>
            </a:r>
            <a:endParaRPr lang="en-GB" sz="1200" dirty="0"/>
          </a:p>
        </p:txBody>
      </p:sp>
      <p:sp>
        <p:nvSpPr>
          <p:cNvPr id="151" name="TextBox 150"/>
          <p:cNvSpPr txBox="1"/>
          <p:nvPr/>
        </p:nvSpPr>
        <p:spPr>
          <a:xfrm>
            <a:off x="91743" y="4225552"/>
            <a:ext cx="1796551" cy="276999"/>
          </a:xfrm>
          <a:prstGeom prst="rect">
            <a:avLst/>
          </a:prstGeom>
          <a:noFill/>
        </p:spPr>
        <p:txBody>
          <a:bodyPr wrap="square" rtlCol="0">
            <a:spAutoFit/>
          </a:bodyPr>
          <a:lstStyle/>
          <a:p>
            <a:pPr algn="ctr"/>
            <a:r>
              <a:rPr lang="en-GB" sz="1200" dirty="0" smtClean="0"/>
              <a:t>Insert text</a:t>
            </a:r>
            <a:endParaRPr lang="en-GB" sz="1200" dirty="0"/>
          </a:p>
        </p:txBody>
      </p:sp>
      <p:cxnSp>
        <p:nvCxnSpPr>
          <p:cNvPr id="162" name="Straight Connector 161"/>
          <p:cNvCxnSpPr>
            <a:stCxn id="131" idx="3"/>
            <a:endCxn id="3" idx="1"/>
          </p:cNvCxnSpPr>
          <p:nvPr/>
        </p:nvCxnSpPr>
        <p:spPr>
          <a:xfrm>
            <a:off x="3443217" y="1772801"/>
            <a:ext cx="430312" cy="9381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32" idx="3"/>
            <a:endCxn id="3" idx="1"/>
          </p:cNvCxnSpPr>
          <p:nvPr/>
        </p:nvCxnSpPr>
        <p:spPr>
          <a:xfrm flipV="1">
            <a:off x="3443218" y="2710925"/>
            <a:ext cx="430311" cy="94490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29" idx="3"/>
          </p:cNvCxnSpPr>
          <p:nvPr/>
        </p:nvCxnSpPr>
        <p:spPr>
          <a:xfrm>
            <a:off x="3432456" y="835288"/>
            <a:ext cx="451823" cy="18744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30" idx="3"/>
          </p:cNvCxnSpPr>
          <p:nvPr/>
        </p:nvCxnSpPr>
        <p:spPr>
          <a:xfrm flipV="1">
            <a:off x="3443218" y="2709712"/>
            <a:ext cx="441061" cy="187563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30" idx="1"/>
            <a:endCxn id="143" idx="3"/>
          </p:cNvCxnSpPr>
          <p:nvPr/>
        </p:nvCxnSpPr>
        <p:spPr>
          <a:xfrm flipH="1">
            <a:off x="1888296" y="4585347"/>
            <a:ext cx="360822" cy="60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32" idx="1"/>
            <a:endCxn id="145" idx="3"/>
          </p:cNvCxnSpPr>
          <p:nvPr/>
        </p:nvCxnSpPr>
        <p:spPr>
          <a:xfrm flipH="1">
            <a:off x="1888296" y="3655827"/>
            <a:ext cx="360822" cy="60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128" idx="1"/>
            <a:endCxn id="141" idx="3"/>
          </p:cNvCxnSpPr>
          <p:nvPr/>
        </p:nvCxnSpPr>
        <p:spPr>
          <a:xfrm flipH="1">
            <a:off x="1888297" y="2710318"/>
            <a:ext cx="350067" cy="60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31" idx="1"/>
            <a:endCxn id="144" idx="3"/>
          </p:cNvCxnSpPr>
          <p:nvPr/>
        </p:nvCxnSpPr>
        <p:spPr>
          <a:xfrm flipH="1">
            <a:off x="1888296" y="1772801"/>
            <a:ext cx="350072" cy="60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29" idx="1"/>
            <a:endCxn id="142" idx="3"/>
          </p:cNvCxnSpPr>
          <p:nvPr/>
        </p:nvCxnSpPr>
        <p:spPr>
          <a:xfrm flipH="1">
            <a:off x="1888296" y="835288"/>
            <a:ext cx="350067" cy="60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272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113&quot;&gt;&lt;property id=&quot;20148&quot; value=&quot;5&quot;/&gt;&lt;property id=&quot;20300&quot; value=&quot;Slide 1&quot;/&gt;&lt;property id=&quot;20307&quot; value=&quot;293&quot;/&gt;&lt;/object&gt;&lt;object type=&quot;3&quot; unique_id=&quot;22691&quot;&gt;&lt;property id=&quot;20148&quot; value=&quot;5&quot;/&gt;&lt;property id=&quot;20300&quot; value=&quot;Slide 2&quot;/&gt;&lt;property id=&quot;20307&quot; value=&quot;294&quot;/&gt;&lt;/object&gt;&lt;/object&gt;&lt;object type=&quot;8&quot; unique_id=&quot;10028&quot;&gt;&lt;/object&gt;&lt;/object&gt;&lt;/database&gt;"/>
  <p:tag name="SECTOMILLISECCONVERTED" val="1"/>
</p:tagLst>
</file>

<file path=ppt/theme/theme1.xml><?xml version="1.0" encoding="utf-8"?>
<a:theme xmlns:a="http://schemas.openxmlformats.org/drawingml/2006/main" name="SEA 2018">
  <a:themeElements>
    <a:clrScheme name="SEA 2018">
      <a:dk1>
        <a:sysClr val="windowText" lastClr="000000"/>
      </a:dk1>
      <a:lt1>
        <a:sysClr val="window" lastClr="FFFFFF"/>
      </a:lt1>
      <a:dk2>
        <a:srgbClr val="7F7F7F"/>
      </a:dk2>
      <a:lt2>
        <a:srgbClr val="E7E6E6"/>
      </a:lt2>
      <a:accent1>
        <a:srgbClr val="BA0F6B"/>
      </a:accent1>
      <a:accent2>
        <a:srgbClr val="009DA0"/>
      </a:accent2>
      <a:accent3>
        <a:srgbClr val="FFCD00"/>
      </a:accent3>
      <a:accent4>
        <a:srgbClr val="FC2E45"/>
      </a:accent4>
      <a:accent5>
        <a:srgbClr val="666666"/>
      </a:accent5>
      <a:accent6>
        <a:srgbClr val="E7E6E6"/>
      </a:accent6>
      <a:hlink>
        <a:srgbClr val="009DA0"/>
      </a:hlink>
      <a:folHlink>
        <a:srgbClr val="BA0F6B"/>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 Media Cards Template" id="{64ABC4B5-3865-439F-B23D-1BFAD61245AB}" vid="{53EBCB47-1710-4D96-B541-3B5044396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Social Media Cards Template</Template>
  <TotalTime>3177</TotalTime>
  <Words>83</Words>
  <Application>Microsoft Office PowerPoint</Application>
  <PresentationFormat>On-screen Show (16:9)</PresentationFormat>
  <Paragraphs>26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 Light</vt:lpstr>
      <vt:lpstr>Arial</vt:lpstr>
      <vt:lpstr>Wingdings</vt:lpstr>
      <vt:lpstr>Open Sans</vt:lpstr>
      <vt:lpstr>Calibri</vt:lpstr>
      <vt:lpstr>Sequel Neue</vt:lpstr>
      <vt:lpstr>SEA 2018</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Card Guide  - Hello! We hope this template helps you to create branded social media cards. First thing first, save this file as a  local version in your hubs drop box. Please do not save on top of this file, as we would like it to be ready for all hubs to use.  **Please make sure you have downloaded the Academy fonts – Sequel Neue and Open Sans before creating any social media cards.**  (Dropbox &gt; SEAHubGuidance &gt; Communciations&amp;Marketing &gt; Tools and Templates &gt; Asset Pack – SEA Staff. Go into the font folder, select all, right click and select install)  NB. Some backgrounds are master views and cannot be edited. This helps keep social media cards consistent. Text and details are editable. If you would like to change the fixed background, click view, then slide master. Please duplicate a slide and work from the duplicated version so you always have the original to go back to if needed.   - Edit or delete text to suite your social media campaign.  - Copy and paste images, icons or scoops from folders into your social media card. To keep your social media card neat and on brand, please use the existing cards as inspiration   - To insert new images into the side bubble: Select the bubble &gt; Click the drawing tools format tab &gt; Click shape fill, then Picture… &gt; To scale and move the picture, click the picture tools format tab &gt; Click crop, then fill &gt; You should now be able to move and scale the picture nicely    - When you are ready to share your social media card, select file, save as and select JPEG  **If you are having any problems with text format, please click on this            and try again   The comms team are here to offer design and content support. Please let us know if you need a new template made or new images inserted into this template </dc:title>
  <dc:creator>Emily Annand</dc:creator>
  <cp:lastModifiedBy>Nicola Michie</cp:lastModifiedBy>
  <cp:revision>132</cp:revision>
  <dcterms:created xsi:type="dcterms:W3CDTF">2018-10-26T08:49:32Z</dcterms:created>
  <dcterms:modified xsi:type="dcterms:W3CDTF">2021-08-24T23:55:52Z</dcterms:modified>
</cp:coreProperties>
</file>