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2" r:id="rId1"/>
  </p:sldMasterIdLst>
  <p:notesMasterIdLst>
    <p:notesMasterId r:id="rId4"/>
  </p:notesMasterIdLst>
  <p:sldIdLst>
    <p:sldId id="303" r:id="rId2"/>
    <p:sldId id="304" r:id="rId3"/>
  </p:sldIdLst>
  <p:sldSz cx="9144000" cy="5143500" type="screen16x9"/>
  <p:notesSz cx="6858000" cy="9144000"/>
  <p:embeddedFontLst>
    <p:embeddedFont>
      <p:font typeface="Calibri Light" panose="020F0302020204030204" pitchFamily="34" charset="0"/>
      <p:regular r:id="rId5"/>
      <p:italic r:id="rId6"/>
    </p:embeddedFont>
    <p:embeddedFont>
      <p:font typeface="Open Sans" panose="020B0606030504020204" pitchFamily="34" charset="0"/>
      <p:regular r:id="rId7"/>
      <p:bold r:id="rId8"/>
      <p:italic r:id="rId9"/>
      <p:boldItalic r:id="rId10"/>
    </p:embeddedFont>
    <p:embeddedFont>
      <p:font typeface="Sequel Neue" panose="00000500000000000000" pitchFamily="2" charset="0"/>
      <p:regular r:id="rId11"/>
    </p:embeddedFont>
    <p:embeddedFont>
      <p:font typeface="Calibri" panose="020F0502020204030204" pitchFamily="34" charset="0"/>
      <p:regular r:id="rId12"/>
      <p:bold r:id="rId13"/>
      <p:italic r:id="rId14"/>
      <p:boldItalic r:id="rId15"/>
    </p:embeddedFont>
  </p:embeddedFontLst>
  <p:custDataLst>
    <p:tags r:id="rId16"/>
  </p:custDataLst>
  <p:defaultTextStyle>
    <a:defPPr>
      <a:defRPr lang="en-US"/>
    </a:defPPr>
    <a:lvl1pPr marL="0" algn="l" defTabSz="685789" rtl="0" eaLnBrk="1" latinLnBrk="0" hangingPunct="1">
      <a:defRPr sz="1350" kern="1200">
        <a:solidFill>
          <a:schemeClr val="tx1"/>
        </a:solidFill>
        <a:latin typeface="+mn-lt"/>
        <a:ea typeface="+mn-ea"/>
        <a:cs typeface="+mn-cs"/>
      </a:defRPr>
    </a:lvl1pPr>
    <a:lvl2pPr marL="342895" algn="l" defTabSz="685789" rtl="0" eaLnBrk="1" latinLnBrk="0" hangingPunct="1">
      <a:defRPr sz="1350" kern="1200">
        <a:solidFill>
          <a:schemeClr val="tx1"/>
        </a:solidFill>
        <a:latin typeface="+mn-lt"/>
        <a:ea typeface="+mn-ea"/>
        <a:cs typeface="+mn-cs"/>
      </a:defRPr>
    </a:lvl2pPr>
    <a:lvl3pPr marL="685789" algn="l" defTabSz="685789" rtl="0" eaLnBrk="1" latinLnBrk="0" hangingPunct="1">
      <a:defRPr sz="1350" kern="1200">
        <a:solidFill>
          <a:schemeClr val="tx1"/>
        </a:solidFill>
        <a:latin typeface="+mn-lt"/>
        <a:ea typeface="+mn-ea"/>
        <a:cs typeface="+mn-cs"/>
      </a:defRPr>
    </a:lvl3pPr>
    <a:lvl4pPr marL="1028684" algn="l" defTabSz="685789" rtl="0" eaLnBrk="1" latinLnBrk="0" hangingPunct="1">
      <a:defRPr sz="1350" kern="1200">
        <a:solidFill>
          <a:schemeClr val="tx1"/>
        </a:solidFill>
        <a:latin typeface="+mn-lt"/>
        <a:ea typeface="+mn-ea"/>
        <a:cs typeface="+mn-cs"/>
      </a:defRPr>
    </a:lvl4pPr>
    <a:lvl5pPr marL="1371578" algn="l" defTabSz="685789" rtl="0" eaLnBrk="1" latinLnBrk="0" hangingPunct="1">
      <a:defRPr sz="1350" kern="1200">
        <a:solidFill>
          <a:schemeClr val="tx1"/>
        </a:solidFill>
        <a:latin typeface="+mn-lt"/>
        <a:ea typeface="+mn-ea"/>
        <a:cs typeface="+mn-cs"/>
      </a:defRPr>
    </a:lvl5pPr>
    <a:lvl6pPr marL="1714473" algn="l" defTabSz="685789" rtl="0" eaLnBrk="1" latinLnBrk="0" hangingPunct="1">
      <a:defRPr sz="1350" kern="1200">
        <a:solidFill>
          <a:schemeClr val="tx1"/>
        </a:solidFill>
        <a:latin typeface="+mn-lt"/>
        <a:ea typeface="+mn-ea"/>
        <a:cs typeface="+mn-cs"/>
      </a:defRPr>
    </a:lvl6pPr>
    <a:lvl7pPr marL="2057367" algn="l" defTabSz="685789" rtl="0" eaLnBrk="1" latinLnBrk="0" hangingPunct="1">
      <a:defRPr sz="1350" kern="1200">
        <a:solidFill>
          <a:schemeClr val="tx1"/>
        </a:solidFill>
        <a:latin typeface="+mn-lt"/>
        <a:ea typeface="+mn-ea"/>
        <a:cs typeface="+mn-cs"/>
      </a:defRPr>
    </a:lvl7pPr>
    <a:lvl8pPr marL="2400262" algn="l" defTabSz="685789" rtl="0" eaLnBrk="1" latinLnBrk="0" hangingPunct="1">
      <a:defRPr sz="1350" kern="1200">
        <a:solidFill>
          <a:schemeClr val="tx1"/>
        </a:solidFill>
        <a:latin typeface="+mn-lt"/>
        <a:ea typeface="+mn-ea"/>
        <a:cs typeface="+mn-cs"/>
      </a:defRPr>
    </a:lvl8pPr>
    <a:lvl9pPr marL="2743156" algn="l" defTabSz="685789"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slides" id="{9F5C8185-9F18-4DDE-9852-F0F9AC707669}">
          <p14:sldIdLst>
            <p14:sldId id="303"/>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EA1"/>
    <a:srgbClr val="FECD0D"/>
    <a:srgbClr val="FFFF99"/>
    <a:srgbClr val="FFFFCC"/>
    <a:srgbClr val="6B6B6B"/>
    <a:srgbClr val="BA106C"/>
    <a:srgbClr val="FC2E45"/>
    <a:srgbClr val="FDFDFD"/>
    <a:srgbClr val="E8344A"/>
    <a:srgbClr val="FFC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5" autoAdjust="0"/>
    <p:restoredTop sz="79903" autoAdjust="0"/>
  </p:normalViewPr>
  <p:slideViewPr>
    <p:cSldViewPr snapToGrid="0">
      <p:cViewPr varScale="1">
        <p:scale>
          <a:sx n="70" d="100"/>
          <a:sy n="70" d="100"/>
        </p:scale>
        <p:origin x="948"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1E116-F69D-4692-8539-6FA5DE7307D1}" type="datetimeFigureOut">
              <a:rPr lang="en-GB" smtClean="0"/>
              <a:t>25/08/2021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51417-7E48-4EE1-8383-71CC905BBC55}" type="slidenum">
              <a:rPr lang="en-GB" smtClean="0"/>
              <a:t>‹#›</a:t>
            </a:fld>
            <a:endParaRPr lang="en-GB"/>
          </a:p>
        </p:txBody>
      </p:sp>
    </p:spTree>
    <p:extLst>
      <p:ext uri="{BB962C8B-B14F-4D97-AF65-F5344CB8AC3E}">
        <p14:creationId xmlns:p14="http://schemas.microsoft.com/office/powerpoint/2010/main" val="36493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 NOTES:</a:t>
            </a:r>
            <a:r>
              <a:rPr lang="en-GB" baseline="0" dirty="0" smtClean="0"/>
              <a:t> INFORMATION ABOUT EACH OF THE GRID AREAS</a:t>
            </a:r>
            <a:endParaRPr lang="en-GB" dirty="0"/>
          </a:p>
        </p:txBody>
      </p:sp>
      <p:sp>
        <p:nvSpPr>
          <p:cNvPr id="4" name="Slide Number Placeholder 3"/>
          <p:cNvSpPr>
            <a:spLocks noGrp="1"/>
          </p:cNvSpPr>
          <p:nvPr>
            <p:ph type="sldNum" sz="quarter" idx="10"/>
          </p:nvPr>
        </p:nvSpPr>
        <p:spPr/>
        <p:txBody>
          <a:bodyPr/>
          <a:lstStyle/>
          <a:p>
            <a:fld id="{D7251417-7E48-4EE1-8383-71CC905BBC55}" type="slidenum">
              <a:rPr lang="en-GB" smtClean="0"/>
              <a:t>2</a:t>
            </a:fld>
            <a:endParaRPr lang="en-GB"/>
          </a:p>
        </p:txBody>
      </p:sp>
    </p:spTree>
    <p:extLst>
      <p:ext uri="{BB962C8B-B14F-4D97-AF65-F5344CB8AC3E}">
        <p14:creationId xmlns:p14="http://schemas.microsoft.com/office/powerpoint/2010/main" val="2380866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1"/>
          <p:cNvSpPr txBox="1">
            <a:spLocks/>
          </p:cNvSpPr>
          <p:nvPr userDrawn="1"/>
        </p:nvSpPr>
        <p:spPr>
          <a:xfrm>
            <a:off x="1" y="1"/>
            <a:ext cx="8590547" cy="5143499"/>
          </a:xfrm>
          <a:prstGeom prst="rect">
            <a:avLst/>
          </a:prstGeom>
        </p:spPr>
        <p:txBody>
          <a:bodyPr vert="horz" lIns="91440" tIns="45720" rIns="91440" bIns="45720" rtlCol="0" anchor="ctr">
            <a:normAutofit fontScale="37500" lnSpcReduction="20000"/>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70000"/>
              </a:lnSpc>
            </a:pPr>
            <a:r>
              <a:rPr lang="en-GB" sz="3700" dirty="0">
                <a:solidFill>
                  <a:schemeClr val="accent2"/>
                </a:solidFill>
                <a:latin typeface="Sequel Neue" panose="00000500000000000000" pitchFamily="50" charset="0"/>
              </a:rPr>
              <a:t>social Media Card Guide</a:t>
            </a:r>
            <a:r>
              <a:rPr lang="en-GB" sz="2700" dirty="0">
                <a:solidFill>
                  <a:schemeClr val="accent2"/>
                </a:solidFill>
                <a:latin typeface="Sequel Neue" panose="00000500000000000000" pitchFamily="50" charset="0"/>
              </a:rPr>
              <a:t/>
            </a:r>
            <a:br>
              <a:rPr lang="en-GB" sz="2700" dirty="0">
                <a:solidFill>
                  <a:schemeClr val="accent2"/>
                </a:solidFill>
                <a:latin typeface="Sequel Neue" panose="00000500000000000000" pitchFamily="50" charset="0"/>
              </a:rPr>
            </a:br>
            <a:r>
              <a:rPr lang="en-GB" sz="21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Hello! We hope this template helps you to create branded social media cards. First thing first, save this file as a  local version in your hubs drop box. Please do not save on top of this file, as we would like it to be ready for all hubs to use.</a:t>
            </a:r>
          </a:p>
          <a:p>
            <a:pPr>
              <a:lnSpc>
                <a:spcPct val="170000"/>
              </a:lnSpc>
            </a:pPr>
            <a:r>
              <a:rPr lang="en-GB" sz="2100" dirty="0">
                <a:solidFill>
                  <a:schemeClr val="accent2"/>
                </a:solidFill>
              </a:rPr>
              <a:t>**</a:t>
            </a: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Please make sure you have downloaded the Academy fonts – </a:t>
            </a:r>
            <a:r>
              <a:rPr lang="en-GB" sz="2100" dirty="0">
                <a:solidFill>
                  <a:schemeClr val="accent2"/>
                </a:solidFill>
                <a:latin typeface="Sequel Neue" panose="00000500000000000000" pitchFamily="50" charset="0"/>
                <a:ea typeface="Open Sans" panose="020B0606030504020204" pitchFamily="34" charset="0"/>
                <a:cs typeface="Open Sans" panose="020B0606030504020204" pitchFamily="34" charset="0"/>
              </a:rPr>
              <a:t>Sequel </a:t>
            </a:r>
            <a:r>
              <a:rPr lang="en-GB" sz="2100" dirty="0" err="1">
                <a:solidFill>
                  <a:schemeClr val="accent2"/>
                </a:solidFill>
                <a:latin typeface="Sequel Neue" panose="00000500000000000000" pitchFamily="50" charset="0"/>
                <a:ea typeface="Open Sans" panose="020B0606030504020204" pitchFamily="34" charset="0"/>
                <a:cs typeface="Open Sans" panose="020B0606030504020204" pitchFamily="34" charset="0"/>
              </a:rPr>
              <a:t>Neue</a:t>
            </a:r>
            <a:r>
              <a:rPr lang="en-GB" sz="2100" dirty="0">
                <a:solidFill>
                  <a:schemeClr val="accent2"/>
                </a:solidFill>
                <a:latin typeface="Sequel Neue" panose="00000500000000000000" pitchFamily="50" charset="0"/>
                <a:ea typeface="Open Sans" panose="020B0606030504020204" pitchFamily="34" charset="0"/>
                <a:cs typeface="Open Sans" panose="020B0606030504020204" pitchFamily="34" charset="0"/>
              </a:rPr>
              <a:t> </a:t>
            </a: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and Open Sans before creating any social media cards.**</a:t>
            </a:r>
            <a:b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a:t>
            </a:r>
            <a:r>
              <a:rPr lang="en-GB" sz="21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Dropbox &gt; </a:t>
            </a:r>
            <a:r>
              <a:rPr lang="en-GB" sz="2100" i="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SEAHubGuidance</a:t>
            </a:r>
            <a:r>
              <a:rPr lang="en-GB" sz="21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&gt; </a:t>
            </a:r>
            <a:r>
              <a:rPr lang="en-GB" sz="2100" i="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Communciations&amp;Marketing</a:t>
            </a:r>
            <a:r>
              <a:rPr lang="en-GB" sz="21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&gt; Tools and Templates &gt; Asset Pack – SEA Staff. </a:t>
            </a: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Go into the font folder, select all, right click and select install)</a:t>
            </a:r>
          </a:p>
          <a:p>
            <a:pPr>
              <a:lnSpc>
                <a:spcPct val="170000"/>
              </a:lnSpc>
            </a:pP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r>
            <a:b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NB. Some backgrounds are master views and cannot be edited. This helps keep social media cards consistent. Text and details are editable. If you would like to change the fixed background, click view, then slide master. Please duplicate a slide and work from the duplicated version so you always have the original to go back to if needed. </a:t>
            </a:r>
          </a:p>
          <a:p>
            <a:pPr>
              <a:lnSpc>
                <a:spcPct val="170000"/>
              </a:lnSpc>
            </a:pP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r>
            <a:b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Edit or delete text to suite your social media campaign.</a:t>
            </a:r>
            <a:b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r>
            <a:b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Copy and paste images, icons or scoops from folders into your social media card. To keep your social media card neat and on brand, please use the existing cards as inspiration </a:t>
            </a:r>
          </a:p>
          <a:p>
            <a:pPr>
              <a:lnSpc>
                <a:spcPct val="170000"/>
              </a:lnSpc>
            </a:pP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r>
            <a:b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To insert new images into the side bubble: Select the bubble &gt; Click the drawing tools format tab &gt; Click shape fill, then Picture… &gt; To scale and move the picture, click the picture tools format tab &gt; Click crop, then fill &gt; You should now be able to move and scale the picture nicely </a:t>
            </a:r>
            <a:r>
              <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p>
          <a:p>
            <a:pPr>
              <a:lnSpc>
                <a:spcPct val="170000"/>
              </a:lnSpc>
            </a:pPr>
            <a:endPar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endPar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endPar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endParaRPr lang="en-ZA" sz="21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3889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chemeClr val="accent5"/>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0" i="0" u="none" strike="noStrike" kern="1200" cap="none" spc="0" normalizeH="0" baseline="0" noProof="0" dirty="0">
                <a:ln>
                  <a:noFill/>
                </a:ln>
                <a:solidFill>
                  <a:schemeClr val="accent5"/>
                </a:solidFill>
                <a:effectLst/>
                <a:uLnTx/>
                <a:uFillTx/>
                <a:latin typeface="Open Sans" panose="020B0606030504020204" pitchFamily="34" charset="0"/>
                <a:ea typeface="Open Sans" panose="020B0606030504020204" pitchFamily="34" charset="0"/>
                <a:cs typeface="Open Sans" panose="020B0606030504020204" pitchFamily="34" charset="0"/>
              </a:rPr>
              <a:t>The brochure has been styled in a way that represents the Academy. Please make changes in the places that you see indicators which look like this: </a:t>
            </a:r>
            <a:r>
              <a:rPr kumimoji="0" lang="en-GB" sz="2800" b="1" i="0" u="none" strike="noStrike" kern="1200" cap="none" spc="0" normalizeH="0" baseline="0" noProof="0" dirty="0">
                <a:ln>
                  <a:noFill/>
                </a:ln>
                <a:solidFill>
                  <a:srgbClr val="50FF43"/>
                </a:solidFill>
                <a:effectLst/>
                <a:uLnTx/>
                <a:uFillTx/>
                <a:latin typeface="Sequel Neue" panose="00000500000000000000" pitchFamily="50" charset="0"/>
                <a:ea typeface="+mn-ea"/>
                <a:cs typeface="+mn-cs"/>
              </a:rPr>
              <a:t>&gt;&gt;</a:t>
            </a:r>
            <a:r>
              <a:rPr kumimoji="0" lang="en-GB" sz="2000" b="0" i="0" u="none" strike="noStrike" kern="1200" cap="none" spc="0" normalizeH="0" baseline="0" noProof="0" dirty="0">
                <a:ln>
                  <a:noFill/>
                </a:ln>
                <a:solidFill>
                  <a:schemeClr val="accent5"/>
                </a:solidFill>
                <a:effectLst/>
                <a:uLnTx/>
                <a:uFillTx/>
                <a:latin typeface="Sequel Neue" panose="00000500000000000000" pitchFamily="50" charset="0"/>
                <a:ea typeface="+mn-ea"/>
                <a:cs typeface="+mn-cs"/>
              </a:rPr>
              <a:t> </a:t>
            </a:r>
            <a:r>
              <a:rPr kumimoji="0" lang="en-GB" sz="2000" b="0" i="0" u="none" strike="noStrike" kern="1200" cap="none" spc="0" normalizeH="0" baseline="0" noProof="0" dirty="0">
                <a:ln>
                  <a:noFill/>
                </a:ln>
                <a:solidFill>
                  <a:schemeClr val="accent5"/>
                </a:solidFill>
                <a:effectLst/>
                <a:uLnTx/>
                <a:uFillTx/>
                <a:latin typeface="Open Sans" panose="020B0606030504020204" pitchFamily="34" charset="0"/>
                <a:ea typeface="Open Sans" panose="020B0606030504020204" pitchFamily="34" charset="0"/>
                <a:cs typeface="Open Sans" panose="020B0606030504020204" pitchFamily="34" charset="0"/>
              </a:rPr>
              <a:t>and delete indicators once updated</a:t>
            </a:r>
            <a:endParaRPr kumimoji="0" lang="en-GB" sz="4000" b="0" i="0" u="none" strike="noStrike" kern="1200" cap="none" spc="0" normalizeH="0" baseline="0" noProof="0" dirty="0">
              <a:ln>
                <a:noFill/>
              </a:ln>
              <a:solidFill>
                <a:schemeClr val="accent5"/>
              </a:solidFill>
              <a:effectLst/>
              <a:uLnTx/>
              <a:uFillTx/>
              <a:latin typeface="Sequel Neue" panose="00000500000000000000" pitchFamily="50" charset="0"/>
              <a:ea typeface="+mn-ea"/>
              <a:cs typeface="+mn-cs"/>
            </a:endParaRPr>
          </a:p>
          <a:p>
            <a:pPr>
              <a:lnSpc>
                <a:spcPct val="170000"/>
              </a:lnSpc>
            </a:pPr>
            <a:endPar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a:t>
            </a:r>
            <a:r>
              <a:rPr lang="en-GB" sz="2100" baseline="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When you are ready to share your social media card, select file, save as and select JPEG</a:t>
            </a:r>
          </a:p>
          <a:p>
            <a:pPr>
              <a:lnSpc>
                <a:spcPct val="170000"/>
              </a:lnSpc>
            </a:pP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r>
            <a:b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**If you are having any problems with text format, please click on this</a:t>
            </a:r>
            <a:r>
              <a:rPr lang="en-GB" sz="2100" dirty="0">
                <a:latin typeface="Open Sans" panose="020B0606030504020204" pitchFamily="34" charset="0"/>
                <a:ea typeface="Open Sans" panose="020B0606030504020204" pitchFamily="34" charset="0"/>
                <a:cs typeface="Open Sans" panose="020B0606030504020204" pitchFamily="34" charset="0"/>
              </a:rPr>
              <a:t> 			                and try again </a:t>
            </a:r>
          </a:p>
          <a:p>
            <a:pPr>
              <a:lnSpc>
                <a:spcPct val="170000"/>
              </a:lnSpc>
            </a:pPr>
            <a:r>
              <a:rPr lang="en-GB" sz="2100" dirty="0">
                <a:latin typeface="Open Sans" panose="020B0606030504020204" pitchFamily="34" charset="0"/>
                <a:ea typeface="Open Sans" panose="020B0606030504020204" pitchFamily="34" charset="0"/>
                <a:cs typeface="Open Sans" panose="020B0606030504020204" pitchFamily="34" charset="0"/>
              </a:rPr>
              <a:t/>
            </a:r>
            <a:br>
              <a:rPr lang="en-GB" sz="2100" dirty="0">
                <a:latin typeface="Open Sans" panose="020B0606030504020204" pitchFamily="34" charset="0"/>
                <a:ea typeface="Open Sans" panose="020B0606030504020204" pitchFamily="34" charset="0"/>
                <a:cs typeface="Open Sans" panose="020B0606030504020204" pitchFamily="34" charset="0"/>
              </a:rPr>
            </a:b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The </a:t>
            </a:r>
            <a:r>
              <a:rPr lang="en-GB" sz="2100"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comms</a:t>
            </a: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team are here to offer design and content support. Please let us know if you need a new template made or new images inserted into this template </a:t>
            </a: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GB" sz="2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11" name="Picture 10"/>
          <p:cNvPicPr>
            <a:picLocks noChangeAspect="1"/>
          </p:cNvPicPr>
          <p:nvPr userDrawn="1"/>
        </p:nvPicPr>
        <p:blipFill>
          <a:blip r:embed="rId2"/>
          <a:stretch>
            <a:fillRect/>
          </a:stretch>
        </p:blipFill>
        <p:spPr>
          <a:xfrm>
            <a:off x="3442818" y="4460378"/>
            <a:ext cx="1387753" cy="242119"/>
          </a:xfrm>
          <a:prstGeom prst="rect">
            <a:avLst/>
          </a:prstGeom>
        </p:spPr>
      </p:pic>
      <p:sp>
        <p:nvSpPr>
          <p:cNvPr id="12" name="Oval 11"/>
          <p:cNvSpPr/>
          <p:nvPr userDrawn="1"/>
        </p:nvSpPr>
        <p:spPr>
          <a:xfrm>
            <a:off x="4587582" y="4421794"/>
            <a:ext cx="319287" cy="319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cxnSp>
        <p:nvCxnSpPr>
          <p:cNvPr id="13" name="Straight Arrow Connector 12"/>
          <p:cNvCxnSpPr/>
          <p:nvPr userDrawn="1"/>
        </p:nvCxnSpPr>
        <p:spPr>
          <a:xfrm>
            <a:off x="4900910" y="4581435"/>
            <a:ext cx="345297"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ounded Rectangle 6"/>
          <p:cNvSpPr/>
          <p:nvPr userDrawn="1"/>
        </p:nvSpPr>
        <p:spPr>
          <a:xfrm>
            <a:off x="105122" y="3058516"/>
            <a:ext cx="8380303" cy="527477"/>
          </a:xfrm>
          <a:prstGeom prst="roundRect">
            <a:avLst>
              <a:gd name="adj" fmla="val 6477"/>
            </a:avLst>
          </a:prstGeom>
          <a:solidFill>
            <a:srgbClr val="009DA0"/>
          </a:solidFill>
        </p:spPr>
        <p:txBody>
          <a:bodyPr wrap="square">
            <a:spAutoFit/>
          </a:bodyPr>
          <a:lstStyle/>
          <a:p>
            <a:pPr marL="0" marR="0" lvl="0" indent="0" defTabSz="123889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Picture Guide</a:t>
            </a:r>
          </a:p>
          <a:p>
            <a:pPr marL="0" marR="0" lvl="0" indent="0" defTabSz="123889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Is the picture you want to insert </a:t>
            </a:r>
            <a:r>
              <a:rPr kumimoji="0" lang="en-ZA" sz="900" b="0" i="0" u="none" strike="noStrike" kern="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highquality</a:t>
            </a:r>
            <a:r>
              <a:rPr kumimoji="0" lang="en-ZA" sz="9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Does it represent the Academy values? Do we have the right to use it? If it includes people, do they look animated and engaged? If the answer is yes every time, you’re all set to go!</a:t>
            </a:r>
          </a:p>
        </p:txBody>
      </p:sp>
    </p:spTree>
    <p:extLst>
      <p:ext uri="{BB962C8B-B14F-4D97-AF65-F5344CB8AC3E}">
        <p14:creationId xmlns:p14="http://schemas.microsoft.com/office/powerpoint/2010/main" val="227655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LHS Large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801"/>
          <a:stretch/>
        </p:blipFill>
        <p:spPr>
          <a:xfrm>
            <a:off x="0" y="0"/>
            <a:ext cx="9175899" cy="5143500"/>
          </a:xfrm>
          <a:prstGeom prst="rect">
            <a:avLst/>
          </a:prstGeom>
        </p:spPr>
      </p:pic>
      <p:pic>
        <p:nvPicPr>
          <p:cNvPr id="5" name="Picture 4">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4045131"/>
            <a:ext cx="2324100" cy="1098367"/>
          </a:xfrm>
          <a:prstGeom prst="rect">
            <a:avLst/>
          </a:prstGeom>
        </p:spPr>
      </p:pic>
      <p:sp>
        <p:nvSpPr>
          <p:cNvPr id="7" name="Oval 6"/>
          <p:cNvSpPr/>
          <p:nvPr userDrawn="1"/>
        </p:nvSpPr>
        <p:spPr>
          <a:xfrm>
            <a:off x="462227" y="502433"/>
            <a:ext cx="4180114" cy="4138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Tree>
    <p:extLst>
      <p:ext uri="{BB962C8B-B14F-4D97-AF65-F5344CB8AC3E}">
        <p14:creationId xmlns:p14="http://schemas.microsoft.com/office/powerpoint/2010/main" val="114606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LHS Large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801"/>
          <a:stretch/>
        </p:blipFill>
        <p:spPr>
          <a:xfrm>
            <a:off x="0" y="0"/>
            <a:ext cx="9175899" cy="5143500"/>
          </a:xfrm>
          <a:prstGeom prst="rect">
            <a:avLst/>
          </a:prstGeom>
        </p:spPr>
      </p:pic>
      <p:pic>
        <p:nvPicPr>
          <p:cNvPr id="5" name="Picture 4">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4045131"/>
            <a:ext cx="2324100" cy="1098367"/>
          </a:xfrm>
          <a:prstGeom prst="rect">
            <a:avLst/>
          </a:prstGeom>
        </p:spPr>
      </p:pic>
      <p:sp>
        <p:nvSpPr>
          <p:cNvPr id="7" name="Oval 6"/>
          <p:cNvSpPr/>
          <p:nvPr userDrawn="1"/>
        </p:nvSpPr>
        <p:spPr>
          <a:xfrm>
            <a:off x="5513912" y="366526"/>
            <a:ext cx="3345275" cy="3312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Tree>
    <p:extLst>
      <p:ext uri="{BB962C8B-B14F-4D97-AF65-F5344CB8AC3E}">
        <p14:creationId xmlns:p14="http://schemas.microsoft.com/office/powerpoint/2010/main" val="52069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85C9BC6A-6943-6B44-972A-7A04C018715C}"/>
              </a:ext>
            </a:extLst>
          </p:cNvPr>
          <p:cNvSpPr/>
          <p:nvPr userDrawn="1"/>
        </p:nvSpPr>
        <p:spPr>
          <a:xfrm>
            <a:off x="0" y="-1016637"/>
            <a:ext cx="9144000" cy="2190005"/>
          </a:xfrm>
          <a:custGeom>
            <a:avLst/>
            <a:gdLst>
              <a:gd name="connsiteX0" fmla="*/ 0 w 7554437"/>
              <a:gd name="connsiteY0" fmla="*/ 0 h 2345479"/>
              <a:gd name="connsiteX1" fmla="*/ 7554437 w 7554437"/>
              <a:gd name="connsiteY1" fmla="*/ 0 h 2345479"/>
              <a:gd name="connsiteX2" fmla="*/ 7554437 w 7554437"/>
              <a:gd name="connsiteY2" fmla="*/ 2345027 h 2345479"/>
              <a:gd name="connsiteX3" fmla="*/ 7298155 w 7554437"/>
              <a:gd name="connsiteY3" fmla="*/ 2322898 h 2345479"/>
              <a:gd name="connsiteX4" fmla="*/ 3779837 w 7554437"/>
              <a:gd name="connsiteY4" fmla="*/ 2187982 h 2345479"/>
              <a:gd name="connsiteX5" fmla="*/ 261519 w 7554437"/>
              <a:gd name="connsiteY5" fmla="*/ 2322898 h 2345479"/>
              <a:gd name="connsiteX6" fmla="*/ 0 w 7554437"/>
              <a:gd name="connsiteY6" fmla="*/ 2345479 h 2345479"/>
              <a:gd name="connsiteX7" fmla="*/ 0 w 7554437"/>
              <a:gd name="connsiteY7" fmla="*/ 0 h 234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4437" h="2345479">
                <a:moveTo>
                  <a:pt x="0" y="0"/>
                </a:moveTo>
                <a:lnTo>
                  <a:pt x="7554437" y="0"/>
                </a:lnTo>
                <a:lnTo>
                  <a:pt x="7554437" y="2345027"/>
                </a:lnTo>
                <a:lnTo>
                  <a:pt x="7298155" y="2322898"/>
                </a:lnTo>
                <a:cubicBezTo>
                  <a:pt x="6233811" y="2236436"/>
                  <a:pt x="5040387" y="2187982"/>
                  <a:pt x="3779837" y="2187982"/>
                </a:cubicBezTo>
                <a:cubicBezTo>
                  <a:pt x="2519287" y="2187982"/>
                  <a:pt x="1325863" y="2236436"/>
                  <a:pt x="261519" y="2322898"/>
                </a:cubicBezTo>
                <a:lnTo>
                  <a:pt x="0" y="2345479"/>
                </a:lnTo>
                <a:lnTo>
                  <a:pt x="0" y="0"/>
                </a:lnTo>
                <a:close/>
              </a:path>
            </a:pathLst>
          </a:custGeom>
          <a:blipFill dpi="0" rotWithShape="1">
            <a:blip r:embed="rId2" cstate="print">
              <a:extLst>
                <a:ext uri="{28A0092B-C50C-407E-A947-70E740481C1C}">
                  <a14:useLocalDpi xmlns:a14="http://schemas.microsoft.com/office/drawing/2010/main" val="0"/>
                </a:ext>
              </a:extLst>
            </a:blip>
            <a:srcRect/>
            <a:stretch>
              <a:fillRect l="-1" t="-23148" r="-11207" b="-75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4" name="Picture 3">
            <a:extLst>
              <a:ext uri="{FF2B5EF4-FFF2-40B4-BE49-F238E27FC236}">
                <a16:creationId xmlns:a16="http://schemas.microsoft.com/office/drawing/2014/main" xmlns="" id="{A7418649-BB87-284F-86B2-FF371262A0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0"/>
            <a:ext cx="2324100" cy="1098367"/>
          </a:xfrm>
          <a:prstGeom prst="rect">
            <a:avLst/>
          </a:prstGeom>
        </p:spPr>
      </p:pic>
    </p:spTree>
    <p:extLst>
      <p:ext uri="{BB962C8B-B14F-4D97-AF65-F5344CB8AC3E}">
        <p14:creationId xmlns:p14="http://schemas.microsoft.com/office/powerpoint/2010/main" val="332372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xmlns="" id="{797FD51B-75C3-9246-ABC5-5D094939C1EA}"/>
              </a:ext>
            </a:extLst>
          </p:cNvPr>
          <p:cNvSpPr/>
          <p:nvPr userDrawn="1"/>
        </p:nvSpPr>
        <p:spPr>
          <a:xfrm rot="10800000">
            <a:off x="0" y="3315447"/>
            <a:ext cx="9144000" cy="2190005"/>
          </a:xfrm>
          <a:custGeom>
            <a:avLst/>
            <a:gdLst>
              <a:gd name="connsiteX0" fmla="*/ 0 w 7554437"/>
              <a:gd name="connsiteY0" fmla="*/ 0 h 2345479"/>
              <a:gd name="connsiteX1" fmla="*/ 7554437 w 7554437"/>
              <a:gd name="connsiteY1" fmla="*/ 0 h 2345479"/>
              <a:gd name="connsiteX2" fmla="*/ 7554437 w 7554437"/>
              <a:gd name="connsiteY2" fmla="*/ 2345027 h 2345479"/>
              <a:gd name="connsiteX3" fmla="*/ 7298155 w 7554437"/>
              <a:gd name="connsiteY3" fmla="*/ 2322898 h 2345479"/>
              <a:gd name="connsiteX4" fmla="*/ 3779837 w 7554437"/>
              <a:gd name="connsiteY4" fmla="*/ 2187982 h 2345479"/>
              <a:gd name="connsiteX5" fmla="*/ 261519 w 7554437"/>
              <a:gd name="connsiteY5" fmla="*/ 2322898 h 2345479"/>
              <a:gd name="connsiteX6" fmla="*/ 0 w 7554437"/>
              <a:gd name="connsiteY6" fmla="*/ 2345479 h 2345479"/>
              <a:gd name="connsiteX7" fmla="*/ 0 w 7554437"/>
              <a:gd name="connsiteY7" fmla="*/ 0 h 234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4437" h="2345479">
                <a:moveTo>
                  <a:pt x="0" y="0"/>
                </a:moveTo>
                <a:lnTo>
                  <a:pt x="7554437" y="0"/>
                </a:lnTo>
                <a:lnTo>
                  <a:pt x="7554437" y="2345027"/>
                </a:lnTo>
                <a:lnTo>
                  <a:pt x="7298155" y="2322898"/>
                </a:lnTo>
                <a:cubicBezTo>
                  <a:pt x="6233811" y="2236436"/>
                  <a:pt x="5040387" y="2187982"/>
                  <a:pt x="3779837" y="2187982"/>
                </a:cubicBezTo>
                <a:cubicBezTo>
                  <a:pt x="2519287" y="2187982"/>
                  <a:pt x="1325863" y="2236436"/>
                  <a:pt x="261519" y="2322898"/>
                </a:cubicBezTo>
                <a:lnTo>
                  <a:pt x="0" y="2345479"/>
                </a:lnTo>
                <a:lnTo>
                  <a:pt x="0" y="0"/>
                </a:lnTo>
                <a:close/>
              </a:path>
            </a:pathLst>
          </a:custGeom>
          <a:blipFill dpi="0" rotWithShape="1">
            <a:blip r:embed="rId2" cstate="print">
              <a:extLst>
                <a:ext uri="{28A0092B-C50C-407E-A947-70E740481C1C}">
                  <a14:useLocalDpi xmlns:a14="http://schemas.microsoft.com/office/drawing/2010/main" val="0"/>
                </a:ext>
              </a:extLst>
            </a:blip>
            <a:srcRect/>
            <a:stretch>
              <a:fillRect l="-1" t="-23148" r="-11207" b="-75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6" name="Picture 5">
            <a:extLst>
              <a:ext uri="{FF2B5EF4-FFF2-40B4-BE49-F238E27FC236}">
                <a16:creationId xmlns:a16="http://schemas.microsoft.com/office/drawing/2014/main" xmlns="" id="{19527A0C-2B74-5C45-87E7-BC10B6A2DB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5121" y="4045133"/>
            <a:ext cx="2324100" cy="1098367"/>
          </a:xfrm>
          <a:prstGeom prst="rect">
            <a:avLst/>
          </a:prstGeom>
        </p:spPr>
      </p:pic>
    </p:spTree>
    <p:extLst>
      <p:ext uri="{BB962C8B-B14F-4D97-AF65-F5344CB8AC3E}">
        <p14:creationId xmlns:p14="http://schemas.microsoft.com/office/powerpoint/2010/main" val="3024885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HS Larg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402311" y="-445370"/>
            <a:ext cx="9546311" cy="5588870"/>
          </a:xfrm>
          <a:prstGeom prst="rect">
            <a:avLst/>
          </a:prstGeom>
        </p:spPr>
      </p:pic>
      <p:sp>
        <p:nvSpPr>
          <p:cNvPr id="4" name="Oval 3"/>
          <p:cNvSpPr/>
          <p:nvPr userDrawn="1"/>
        </p:nvSpPr>
        <p:spPr>
          <a:xfrm>
            <a:off x="-928356" y="-1589809"/>
            <a:ext cx="6362801" cy="6120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5" name="Picture 4">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4045131"/>
            <a:ext cx="2324100" cy="1098367"/>
          </a:xfrm>
          <a:prstGeom prst="rect">
            <a:avLst/>
          </a:prstGeom>
        </p:spPr>
      </p:pic>
    </p:spTree>
    <p:extLst>
      <p:ext uri="{BB962C8B-B14F-4D97-AF65-F5344CB8AC3E}">
        <p14:creationId xmlns:p14="http://schemas.microsoft.com/office/powerpoint/2010/main" val="100394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LHS Larg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402311" y="-445370"/>
            <a:ext cx="9546311" cy="5588870"/>
          </a:xfrm>
          <a:prstGeom prst="rect">
            <a:avLst/>
          </a:prstGeom>
        </p:spPr>
      </p:pic>
      <p:sp>
        <p:nvSpPr>
          <p:cNvPr id="4" name="Oval 3"/>
          <p:cNvSpPr/>
          <p:nvPr userDrawn="1"/>
        </p:nvSpPr>
        <p:spPr>
          <a:xfrm>
            <a:off x="2431881" y="-1291341"/>
            <a:ext cx="6362801" cy="6120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6" name="Picture 5">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45133"/>
            <a:ext cx="2324100" cy="1098367"/>
          </a:xfrm>
          <a:prstGeom prst="rect">
            <a:avLst/>
          </a:prstGeom>
        </p:spPr>
      </p:pic>
    </p:spTree>
    <p:extLst>
      <p:ext uri="{BB962C8B-B14F-4D97-AF65-F5344CB8AC3E}">
        <p14:creationId xmlns:p14="http://schemas.microsoft.com/office/powerpoint/2010/main" val="2566916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LHS Larg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5" t="8668" r="222" b="14309"/>
          <a:stretch/>
        </p:blipFill>
        <p:spPr>
          <a:xfrm>
            <a:off x="0" y="-21266"/>
            <a:ext cx="9144000" cy="5199322"/>
          </a:xfrm>
          <a:prstGeom prst="rect">
            <a:avLst/>
          </a:prstGeom>
        </p:spPr>
      </p:pic>
      <p:sp>
        <p:nvSpPr>
          <p:cNvPr id="4" name="Oval 3"/>
          <p:cNvSpPr/>
          <p:nvPr userDrawn="1"/>
        </p:nvSpPr>
        <p:spPr>
          <a:xfrm>
            <a:off x="3622549" y="-620161"/>
            <a:ext cx="5612892" cy="550305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6" name="Picture 5">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45133"/>
            <a:ext cx="2324100" cy="1098367"/>
          </a:xfrm>
          <a:prstGeom prst="rect">
            <a:avLst/>
          </a:prstGeom>
        </p:spPr>
      </p:pic>
    </p:spTree>
    <p:extLst>
      <p:ext uri="{BB962C8B-B14F-4D97-AF65-F5344CB8AC3E}">
        <p14:creationId xmlns:p14="http://schemas.microsoft.com/office/powerpoint/2010/main" val="35683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LHS Large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801"/>
          <a:stretch/>
        </p:blipFill>
        <p:spPr>
          <a:xfrm>
            <a:off x="0" y="0"/>
            <a:ext cx="9175899" cy="5143500"/>
          </a:xfrm>
          <a:prstGeom prst="rect">
            <a:avLst/>
          </a:prstGeom>
        </p:spPr>
      </p:pic>
      <p:pic>
        <p:nvPicPr>
          <p:cNvPr id="5" name="Picture 4">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4045131"/>
            <a:ext cx="2324100" cy="1098367"/>
          </a:xfrm>
          <a:prstGeom prst="rect">
            <a:avLst/>
          </a:prstGeom>
        </p:spPr>
      </p:pic>
      <p:sp>
        <p:nvSpPr>
          <p:cNvPr id="7" name="Oval 6"/>
          <p:cNvSpPr/>
          <p:nvPr userDrawn="1"/>
        </p:nvSpPr>
        <p:spPr>
          <a:xfrm>
            <a:off x="-928356" y="-1589809"/>
            <a:ext cx="6362801" cy="6120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Tree>
    <p:extLst>
      <p:ext uri="{BB962C8B-B14F-4D97-AF65-F5344CB8AC3E}">
        <p14:creationId xmlns:p14="http://schemas.microsoft.com/office/powerpoint/2010/main" val="307324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LHS Large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801"/>
          <a:stretch/>
        </p:blipFill>
        <p:spPr>
          <a:xfrm>
            <a:off x="0" y="0"/>
            <a:ext cx="9175899" cy="5143500"/>
          </a:xfrm>
          <a:prstGeom prst="rect">
            <a:avLst/>
          </a:prstGeom>
        </p:spPr>
      </p:pic>
      <p:sp>
        <p:nvSpPr>
          <p:cNvPr id="8" name="Oval 7"/>
          <p:cNvSpPr/>
          <p:nvPr userDrawn="1"/>
        </p:nvSpPr>
        <p:spPr>
          <a:xfrm>
            <a:off x="2119062" y="-1291341"/>
            <a:ext cx="6362801" cy="6120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9" name="Picture 8">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45133"/>
            <a:ext cx="2324100" cy="1098367"/>
          </a:xfrm>
          <a:prstGeom prst="rect">
            <a:avLst/>
          </a:prstGeom>
        </p:spPr>
      </p:pic>
    </p:spTree>
    <p:extLst>
      <p:ext uri="{BB962C8B-B14F-4D97-AF65-F5344CB8AC3E}">
        <p14:creationId xmlns:p14="http://schemas.microsoft.com/office/powerpoint/2010/main" val="1182848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LHS Large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801"/>
          <a:stretch/>
        </p:blipFill>
        <p:spPr>
          <a:xfrm>
            <a:off x="0" y="0"/>
            <a:ext cx="9175899" cy="5143500"/>
          </a:xfrm>
          <a:prstGeom prst="rect">
            <a:avLst/>
          </a:prstGeom>
        </p:spPr>
      </p:pic>
      <p:pic>
        <p:nvPicPr>
          <p:cNvPr id="5" name="Picture 4">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4045131"/>
            <a:ext cx="2324100" cy="1098367"/>
          </a:xfrm>
          <a:prstGeom prst="rect">
            <a:avLst/>
          </a:prstGeom>
        </p:spPr>
      </p:pic>
    </p:spTree>
    <p:extLst>
      <p:ext uri="{BB962C8B-B14F-4D97-AF65-F5344CB8AC3E}">
        <p14:creationId xmlns:p14="http://schemas.microsoft.com/office/powerpoint/2010/main" val="268411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Words to LH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317560" y="2"/>
            <a:ext cx="8826440" cy="5167423"/>
          </a:xfrm>
          <a:prstGeom prst="rect">
            <a:avLst/>
          </a:prstGeom>
        </p:spPr>
      </p:pic>
      <p:sp>
        <p:nvSpPr>
          <p:cNvPr id="11" name="Rectangle 10"/>
          <p:cNvSpPr/>
          <p:nvPr userDrawn="1"/>
        </p:nvSpPr>
        <p:spPr>
          <a:xfrm>
            <a:off x="0" y="0"/>
            <a:ext cx="2731168" cy="5143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4" name="Picture 3">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4045131"/>
            <a:ext cx="2324100" cy="1098367"/>
          </a:xfrm>
          <a:prstGeom prst="rect">
            <a:avLst/>
          </a:prstGeom>
        </p:spPr>
      </p:pic>
    </p:spTree>
    <p:extLst>
      <p:ext uri="{BB962C8B-B14F-4D97-AF65-F5344CB8AC3E}">
        <p14:creationId xmlns:p14="http://schemas.microsoft.com/office/powerpoint/2010/main" val="2211165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402311" y="-445370"/>
            <a:ext cx="9546311" cy="5588870"/>
          </a:xfrm>
          <a:prstGeom prst="rect">
            <a:avLst/>
          </a:prstGeom>
        </p:spPr>
      </p:pic>
      <p:pic>
        <p:nvPicPr>
          <p:cNvPr id="15" name="Picture 14">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4045131"/>
            <a:ext cx="2324100" cy="1098367"/>
          </a:xfrm>
          <a:prstGeom prst="rect">
            <a:avLst/>
          </a:prstGeom>
        </p:spPr>
      </p:pic>
    </p:spTree>
    <p:extLst>
      <p:ext uri="{BB962C8B-B14F-4D97-AF65-F5344CB8AC3E}">
        <p14:creationId xmlns:p14="http://schemas.microsoft.com/office/powerpoint/2010/main" val="2044099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402311" y="-445370"/>
            <a:ext cx="9546311" cy="5588870"/>
          </a:xfrm>
          <a:prstGeom prst="rect">
            <a:avLst/>
          </a:prstGeom>
        </p:spPr>
      </p:pic>
      <p:pic>
        <p:nvPicPr>
          <p:cNvPr id="15" name="Picture 14">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45133"/>
            <a:ext cx="2324100" cy="1098367"/>
          </a:xfrm>
          <a:prstGeom prst="rect">
            <a:avLst/>
          </a:prstGeom>
        </p:spPr>
      </p:pic>
    </p:spTree>
    <p:extLst>
      <p:ext uri="{BB962C8B-B14F-4D97-AF65-F5344CB8AC3E}">
        <p14:creationId xmlns:p14="http://schemas.microsoft.com/office/powerpoint/2010/main" val="3063394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402311" y="-445370"/>
            <a:ext cx="9546311" cy="5588870"/>
          </a:xfrm>
          <a:prstGeom prst="rect">
            <a:avLst/>
          </a:prstGeom>
        </p:spPr>
      </p:pic>
    </p:spTree>
    <p:extLst>
      <p:ext uri="{BB962C8B-B14F-4D97-AF65-F5344CB8AC3E}">
        <p14:creationId xmlns:p14="http://schemas.microsoft.com/office/powerpoint/2010/main" val="4180204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5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Words to RH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6291" y="2"/>
            <a:ext cx="8826440" cy="5167423"/>
          </a:xfrm>
          <a:prstGeom prst="rect">
            <a:avLst/>
          </a:prstGeom>
        </p:spPr>
      </p:pic>
      <p:sp>
        <p:nvSpPr>
          <p:cNvPr id="11" name="Rectangle 10"/>
          <p:cNvSpPr/>
          <p:nvPr userDrawn="1"/>
        </p:nvSpPr>
        <p:spPr>
          <a:xfrm>
            <a:off x="6412832" y="0"/>
            <a:ext cx="2731168" cy="5143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4" name="Picture 3">
            <a:extLst>
              <a:ext uri="{FF2B5EF4-FFF2-40B4-BE49-F238E27FC236}">
                <a16:creationId xmlns:a16="http://schemas.microsoft.com/office/drawing/2014/main" xmlns="" id="{568A40ED-EBDC-1145-9115-AE21CB23CA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1" y="4069058"/>
            <a:ext cx="2324100" cy="1098367"/>
          </a:xfrm>
          <a:prstGeom prst="rect">
            <a:avLst/>
          </a:prstGeom>
        </p:spPr>
      </p:pic>
    </p:spTree>
    <p:extLst>
      <p:ext uri="{BB962C8B-B14F-4D97-AF65-F5344CB8AC3E}">
        <p14:creationId xmlns:p14="http://schemas.microsoft.com/office/powerpoint/2010/main" val="419547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HS Larg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6291" y="2"/>
            <a:ext cx="8826440" cy="5167423"/>
          </a:xfrm>
          <a:prstGeom prst="rect">
            <a:avLst/>
          </a:prstGeom>
        </p:spPr>
      </p:pic>
      <p:sp>
        <p:nvSpPr>
          <p:cNvPr id="4" name="Oval 3"/>
          <p:cNvSpPr/>
          <p:nvPr userDrawn="1"/>
        </p:nvSpPr>
        <p:spPr>
          <a:xfrm>
            <a:off x="2465159" y="-1969239"/>
            <a:ext cx="7880375" cy="9105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5" name="Picture 4">
            <a:extLst>
              <a:ext uri="{FF2B5EF4-FFF2-40B4-BE49-F238E27FC236}">
                <a16:creationId xmlns:a16="http://schemas.microsoft.com/office/drawing/2014/main" xmlns="" id="{568A40ED-EBDC-1145-9115-AE21CB23CA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1" y="4069058"/>
            <a:ext cx="2324100" cy="1098367"/>
          </a:xfrm>
          <a:prstGeom prst="rect">
            <a:avLst/>
          </a:prstGeom>
        </p:spPr>
      </p:pic>
    </p:spTree>
    <p:extLst>
      <p:ext uri="{BB962C8B-B14F-4D97-AF65-F5344CB8AC3E}">
        <p14:creationId xmlns:p14="http://schemas.microsoft.com/office/powerpoint/2010/main" val="331071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HS Larg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317560" y="2"/>
            <a:ext cx="8826440" cy="5167423"/>
          </a:xfrm>
          <a:prstGeom prst="rect">
            <a:avLst/>
          </a:prstGeom>
        </p:spPr>
      </p:pic>
      <p:sp>
        <p:nvSpPr>
          <p:cNvPr id="4" name="Oval 3"/>
          <p:cNvSpPr/>
          <p:nvPr userDrawn="1"/>
        </p:nvSpPr>
        <p:spPr>
          <a:xfrm>
            <a:off x="-1294476" y="-1969239"/>
            <a:ext cx="6972300" cy="9105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5" name="Picture 4">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4045131"/>
            <a:ext cx="2324100" cy="1098367"/>
          </a:xfrm>
          <a:prstGeom prst="rect">
            <a:avLst/>
          </a:prstGeom>
        </p:spPr>
      </p:pic>
    </p:spTree>
    <p:extLst>
      <p:ext uri="{BB962C8B-B14F-4D97-AF65-F5344CB8AC3E}">
        <p14:creationId xmlns:p14="http://schemas.microsoft.com/office/powerpoint/2010/main" val="423026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LHS Larg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438138" y="2"/>
            <a:ext cx="8826440" cy="5167423"/>
          </a:xfrm>
          <a:prstGeom prst="rect">
            <a:avLst/>
          </a:prstGeom>
        </p:spPr>
      </p:pic>
      <p:sp>
        <p:nvSpPr>
          <p:cNvPr id="4" name="Oval 3"/>
          <p:cNvSpPr/>
          <p:nvPr userDrawn="1"/>
        </p:nvSpPr>
        <p:spPr>
          <a:xfrm>
            <a:off x="-820808" y="-1969239"/>
            <a:ext cx="6972300" cy="9105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5" name="Picture 4">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4045131"/>
            <a:ext cx="2324100" cy="1098367"/>
          </a:xfrm>
          <a:prstGeom prst="rect">
            <a:avLst/>
          </a:prstGeom>
        </p:spPr>
      </p:pic>
    </p:spTree>
    <p:extLst>
      <p:ext uri="{BB962C8B-B14F-4D97-AF65-F5344CB8AC3E}">
        <p14:creationId xmlns:p14="http://schemas.microsoft.com/office/powerpoint/2010/main" val="107113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HS Large Photo_Blu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801"/>
          <a:stretch/>
        </p:blipFill>
        <p:spPr>
          <a:xfrm>
            <a:off x="0" y="0"/>
            <a:ext cx="9175899" cy="5143500"/>
          </a:xfrm>
          <a:prstGeom prst="rect">
            <a:avLst/>
          </a:prstGeom>
        </p:spPr>
      </p:pic>
      <p:sp>
        <p:nvSpPr>
          <p:cNvPr id="4" name="Oval 3"/>
          <p:cNvSpPr/>
          <p:nvPr userDrawn="1"/>
        </p:nvSpPr>
        <p:spPr>
          <a:xfrm>
            <a:off x="3340075" y="-1969239"/>
            <a:ext cx="6972300" cy="9105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5" name="Picture 4">
            <a:extLst>
              <a:ext uri="{FF2B5EF4-FFF2-40B4-BE49-F238E27FC236}">
                <a16:creationId xmlns:a16="http://schemas.microsoft.com/office/drawing/2014/main" xmlns="" id="{568A40ED-EBDC-1145-9115-AE21CB23CA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1" y="4069058"/>
            <a:ext cx="2324100" cy="1098367"/>
          </a:xfrm>
          <a:prstGeom prst="rect">
            <a:avLst/>
          </a:prstGeom>
        </p:spPr>
      </p:pic>
    </p:spTree>
    <p:extLst>
      <p:ext uri="{BB962C8B-B14F-4D97-AF65-F5344CB8AC3E}">
        <p14:creationId xmlns:p14="http://schemas.microsoft.com/office/powerpoint/2010/main" val="342032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HS Large Photo_Blu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801"/>
          <a:stretch/>
        </p:blipFill>
        <p:spPr>
          <a:xfrm>
            <a:off x="0" y="0"/>
            <a:ext cx="9175899" cy="5143500"/>
          </a:xfrm>
          <a:prstGeom prst="rect">
            <a:avLst/>
          </a:prstGeom>
        </p:spPr>
      </p:pic>
      <p:pic>
        <p:nvPicPr>
          <p:cNvPr id="5" name="Picture 4">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4045131"/>
            <a:ext cx="2324100" cy="1098367"/>
          </a:xfrm>
          <a:prstGeom prst="rect">
            <a:avLst/>
          </a:prstGeom>
        </p:spPr>
      </p:pic>
      <p:sp>
        <p:nvSpPr>
          <p:cNvPr id="7" name="Oval 6"/>
          <p:cNvSpPr/>
          <p:nvPr userDrawn="1"/>
        </p:nvSpPr>
        <p:spPr>
          <a:xfrm>
            <a:off x="-1294476" y="-1969239"/>
            <a:ext cx="6972300" cy="9105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Tree>
    <p:extLst>
      <p:ext uri="{BB962C8B-B14F-4D97-AF65-F5344CB8AC3E}">
        <p14:creationId xmlns:p14="http://schemas.microsoft.com/office/powerpoint/2010/main" val="238441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HS Larg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85" b="14821"/>
          <a:stretch/>
        </p:blipFill>
        <p:spPr>
          <a:xfrm>
            <a:off x="0" y="0"/>
            <a:ext cx="9216811" cy="5395965"/>
          </a:xfrm>
          <a:prstGeom prst="rect">
            <a:avLst/>
          </a:prstGeom>
        </p:spPr>
      </p:pic>
      <p:sp>
        <p:nvSpPr>
          <p:cNvPr id="4" name="Oval 3"/>
          <p:cNvSpPr/>
          <p:nvPr userDrawn="1"/>
        </p:nvSpPr>
        <p:spPr>
          <a:xfrm>
            <a:off x="462227" y="502433"/>
            <a:ext cx="4180114" cy="4138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5" name="Picture 4">
            <a:extLst>
              <a:ext uri="{FF2B5EF4-FFF2-40B4-BE49-F238E27FC236}">
                <a16:creationId xmlns:a16="http://schemas.microsoft.com/office/drawing/2014/main" xmlns="" id="{4F46AD0F-CB03-E741-A87A-3297E04D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9900" y="4045131"/>
            <a:ext cx="2324100" cy="1098367"/>
          </a:xfrm>
          <a:prstGeom prst="rect">
            <a:avLst/>
          </a:prstGeom>
        </p:spPr>
      </p:pic>
    </p:spTree>
    <p:extLst>
      <p:ext uri="{BB962C8B-B14F-4D97-AF65-F5344CB8AC3E}">
        <p14:creationId xmlns:p14="http://schemas.microsoft.com/office/powerpoint/2010/main" val="242245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D3BE904-6739-46B7-95BB-5C5AF8A060FD}" type="datetimeFigureOut">
              <a:rPr lang="en-GB" smtClean="0"/>
              <a:t>25/08/2021</a:t>
            </a:fld>
            <a:endParaRPr lang="en-GB"/>
          </a:p>
        </p:txBody>
      </p:sp>
      <p:sp>
        <p:nvSpPr>
          <p:cNvPr id="5" name="Footer Placeholder 4"/>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4AB9F6-E41F-4E02-B51B-661061EB4EB6}" type="slidenum">
              <a:rPr lang="en-GB" smtClean="0"/>
              <a:t>‹#›</a:t>
            </a:fld>
            <a:endParaRPr lang="en-GB"/>
          </a:p>
        </p:txBody>
      </p:sp>
    </p:spTree>
    <p:extLst>
      <p:ext uri="{BB962C8B-B14F-4D97-AF65-F5344CB8AC3E}">
        <p14:creationId xmlns:p14="http://schemas.microsoft.com/office/powerpoint/2010/main" val="3778934183"/>
      </p:ext>
    </p:extLst>
  </p:cSld>
  <p:clrMap bg1="lt1" tx1="dk1" bg2="lt2" tx2="dk2" accent1="accent1" accent2="accent2" accent3="accent3" accent4="accent4" accent5="accent5" accent6="accent6" hlink="hlink" folHlink="folHlink"/>
  <p:sldLayoutIdLst>
    <p:sldLayoutId id="2147483757" r:id="rId1"/>
    <p:sldLayoutId id="2147483760" r:id="rId2"/>
    <p:sldLayoutId id="2147483764" r:id="rId3"/>
    <p:sldLayoutId id="2147483763" r:id="rId4"/>
    <p:sldLayoutId id="2147483762" r:id="rId5"/>
    <p:sldLayoutId id="2147483780" r:id="rId6"/>
    <p:sldLayoutId id="2147483766" r:id="rId7"/>
    <p:sldLayoutId id="2147483767" r:id="rId8"/>
    <p:sldLayoutId id="2147483769" r:id="rId9"/>
    <p:sldLayoutId id="2147483770" r:id="rId10"/>
    <p:sldLayoutId id="2147483779" r:id="rId11"/>
    <p:sldLayoutId id="2147483758" r:id="rId12"/>
    <p:sldLayoutId id="2147483765" r:id="rId13"/>
    <p:sldLayoutId id="2147483768" r:id="rId14"/>
    <p:sldLayoutId id="2147483773" r:id="rId15"/>
    <p:sldLayoutId id="2147483775" r:id="rId16"/>
    <p:sldLayoutId id="2147483771" r:id="rId17"/>
    <p:sldLayoutId id="2147483774" r:id="rId18"/>
    <p:sldLayoutId id="2147483772" r:id="rId19"/>
    <p:sldLayoutId id="2147483759" r:id="rId20"/>
    <p:sldLayoutId id="2147483777" r:id="rId21"/>
    <p:sldLayoutId id="2147483778" r:id="rId22"/>
    <p:sldLayoutId id="2147483776" r:id="rId23"/>
  </p:sldLayoutIdLst>
  <p:txStyles>
    <p:titleStyle>
      <a:lvl1pPr algn="l" defTabSz="685783" rtl="0" eaLnBrk="1" latinLnBrk="0" hangingPunct="1">
        <a:lnSpc>
          <a:spcPct val="90000"/>
        </a:lnSpc>
        <a:spcBef>
          <a:spcPct val="0"/>
        </a:spcBef>
        <a:buNone/>
        <a:defRPr sz="33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920257" y="235105"/>
            <a:ext cx="5086350" cy="3964312"/>
            <a:chOff x="3067050" y="340988"/>
            <a:chExt cx="5715000" cy="4258258"/>
          </a:xfrm>
        </p:grpSpPr>
        <p:cxnSp>
          <p:nvCxnSpPr>
            <p:cNvPr id="3" name="Straight Arrow Connector 2"/>
            <p:cNvCxnSpPr/>
            <p:nvPr/>
          </p:nvCxnSpPr>
          <p:spPr>
            <a:xfrm flipV="1">
              <a:off x="3067050" y="340988"/>
              <a:ext cx="0" cy="42582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67050" y="4599246"/>
              <a:ext cx="5715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924550" y="340988"/>
              <a:ext cx="0" cy="4258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67050" y="2470117"/>
              <a:ext cx="5715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Rounded Rectangle 16"/>
          <p:cNvSpPr/>
          <p:nvPr/>
        </p:nvSpPr>
        <p:spPr>
          <a:xfrm>
            <a:off x="5114647" y="4471877"/>
            <a:ext cx="2697567" cy="533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equel Neue" panose="00000500000000000000" pitchFamily="2" charset="0"/>
                <a:ea typeface="Open Sans" panose="020B0606030504020204" pitchFamily="34" charset="0"/>
                <a:cs typeface="Open Sans" panose="020B0606030504020204" pitchFamily="34" charset="0"/>
              </a:rPr>
              <a:t>EASE</a:t>
            </a:r>
            <a:r>
              <a:rPr lang="en-GB" dirty="0" smtClean="0">
                <a:latin typeface="Open Sans" panose="020B0606030504020204" pitchFamily="34" charset="0"/>
                <a:ea typeface="Open Sans" panose="020B0606030504020204" pitchFamily="34" charset="0"/>
                <a:cs typeface="Open Sans" panose="020B0606030504020204" pitchFamily="34" charset="0"/>
              </a:rPr>
              <a:t> </a:t>
            </a:r>
          </a:p>
          <a:p>
            <a:pPr algn="ctr"/>
            <a:r>
              <a:rPr lang="en-GB" sz="1100" dirty="0" smtClean="0">
                <a:latin typeface="Open Sans" panose="020B0606030504020204" pitchFamily="34" charset="0"/>
                <a:ea typeface="Open Sans" panose="020B0606030504020204" pitchFamily="34" charset="0"/>
                <a:cs typeface="Open Sans" panose="020B0606030504020204" pitchFamily="34" charset="0"/>
              </a:rPr>
              <a:t>How easy will it be to do the action? </a:t>
            </a:r>
            <a:endParaRPr lang="en-GB"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3920257" y="4569300"/>
            <a:ext cx="1194391" cy="338554"/>
          </a:xfrm>
          <a:prstGeom prst="rect">
            <a:avLst/>
          </a:prstGeom>
          <a:noFill/>
        </p:spPr>
        <p:txBody>
          <a:bodyPr wrap="square" rtlCol="0">
            <a:spAutoFit/>
          </a:bodyPr>
          <a:lstStyle/>
          <a:p>
            <a:r>
              <a:rPr lang="en-GB" sz="1600" dirty="0" smtClean="0">
                <a:latin typeface="Sequel Neue" panose="00000500000000000000" pitchFamily="2" charset="0"/>
              </a:rPr>
              <a:t>HARD</a:t>
            </a:r>
            <a:endParaRPr lang="en-GB" sz="1600" dirty="0">
              <a:latin typeface="Sequel Neue" panose="00000500000000000000" pitchFamily="2" charset="0"/>
            </a:endParaRPr>
          </a:p>
        </p:txBody>
      </p:sp>
      <p:sp>
        <p:nvSpPr>
          <p:cNvPr id="19" name="TextBox 18"/>
          <p:cNvSpPr txBox="1"/>
          <p:nvPr/>
        </p:nvSpPr>
        <p:spPr>
          <a:xfrm>
            <a:off x="7812216" y="4569300"/>
            <a:ext cx="1194391" cy="338554"/>
          </a:xfrm>
          <a:prstGeom prst="rect">
            <a:avLst/>
          </a:prstGeom>
          <a:noFill/>
        </p:spPr>
        <p:txBody>
          <a:bodyPr wrap="square" rtlCol="0">
            <a:spAutoFit/>
          </a:bodyPr>
          <a:lstStyle/>
          <a:p>
            <a:pPr algn="r"/>
            <a:r>
              <a:rPr lang="en-GB" sz="1600" dirty="0" smtClean="0">
                <a:latin typeface="Sequel Neue" panose="00000500000000000000" pitchFamily="2" charset="0"/>
              </a:rPr>
              <a:t>EASY</a:t>
            </a:r>
            <a:endParaRPr lang="en-GB" sz="1600" dirty="0">
              <a:latin typeface="Sequel Neue" panose="00000500000000000000" pitchFamily="2" charset="0"/>
            </a:endParaRPr>
          </a:p>
        </p:txBody>
      </p:sp>
      <p:sp>
        <p:nvSpPr>
          <p:cNvPr id="20" name="TextBox 19"/>
          <p:cNvSpPr txBox="1"/>
          <p:nvPr/>
        </p:nvSpPr>
        <p:spPr>
          <a:xfrm>
            <a:off x="3920257" y="4199417"/>
            <a:ext cx="5319823" cy="300082"/>
          </a:xfrm>
          <a:prstGeom prst="rect">
            <a:avLst/>
          </a:prstGeom>
          <a:noFill/>
        </p:spPr>
        <p:txBody>
          <a:bodyPr wrap="square" rtlCol="0">
            <a:spAutoFit/>
          </a:bodyPr>
          <a:lstStyle/>
          <a:p>
            <a:pPr>
              <a:tabLst>
                <a:tab pos="1169988" algn="l"/>
                <a:tab pos="2424113" algn="l"/>
                <a:tab pos="3678238" algn="l"/>
                <a:tab pos="4752975" algn="l"/>
              </a:tabLst>
            </a:pPr>
            <a:r>
              <a:rPr lang="en-GB" dirty="0" smtClean="0">
                <a:latin typeface="Open Sans" panose="020B0606030504020204" pitchFamily="34" charset="0"/>
                <a:ea typeface="Open Sans" panose="020B0606030504020204" pitchFamily="34" charset="0"/>
                <a:cs typeface="Open Sans" panose="020B0606030504020204" pitchFamily="34" charset="0"/>
              </a:rPr>
              <a:t>1</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smtClean="0">
                <a:latin typeface="Open Sans" panose="020B0606030504020204" pitchFamily="34" charset="0"/>
                <a:ea typeface="Open Sans" panose="020B0606030504020204" pitchFamily="34" charset="0"/>
                <a:cs typeface="Open Sans" panose="020B0606030504020204" pitchFamily="34" charset="0"/>
              </a:rPr>
              <a:t>2	3	4	5</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Rounded Rectangle 20"/>
          <p:cNvSpPr/>
          <p:nvPr/>
        </p:nvSpPr>
        <p:spPr>
          <a:xfrm rot="16200000">
            <a:off x="2009939" y="1950561"/>
            <a:ext cx="2711302" cy="533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equel Neue" panose="00000500000000000000" pitchFamily="2" charset="0"/>
                <a:ea typeface="Open Sans" panose="020B0606030504020204" pitchFamily="34" charset="0"/>
                <a:cs typeface="Open Sans" panose="020B0606030504020204" pitchFamily="34" charset="0"/>
              </a:rPr>
              <a:t>IMPACT</a:t>
            </a:r>
            <a:r>
              <a:rPr lang="en-GB" dirty="0" smtClean="0">
                <a:latin typeface="Open Sans" panose="020B0606030504020204" pitchFamily="34" charset="0"/>
                <a:ea typeface="Open Sans" panose="020B0606030504020204" pitchFamily="34" charset="0"/>
                <a:cs typeface="Open Sans" panose="020B0606030504020204" pitchFamily="34" charset="0"/>
              </a:rPr>
              <a:t> </a:t>
            </a:r>
          </a:p>
          <a:p>
            <a:pPr algn="ctr"/>
            <a:r>
              <a:rPr lang="en-GB" sz="1100" dirty="0" smtClean="0">
                <a:latin typeface="Open Sans" panose="020B0606030504020204" pitchFamily="34" charset="0"/>
                <a:ea typeface="Open Sans" panose="020B0606030504020204" pitchFamily="34" charset="0"/>
                <a:cs typeface="Open Sans" panose="020B0606030504020204" pitchFamily="34" charset="0"/>
              </a:rPr>
              <a:t>How successful could our action be?</a:t>
            </a:r>
            <a:endParaRPr lang="en-GB"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2768393" y="301182"/>
            <a:ext cx="1194391" cy="338554"/>
          </a:xfrm>
          <a:prstGeom prst="rect">
            <a:avLst/>
          </a:prstGeom>
          <a:noFill/>
        </p:spPr>
        <p:txBody>
          <a:bodyPr wrap="square" rtlCol="0">
            <a:spAutoFit/>
          </a:bodyPr>
          <a:lstStyle/>
          <a:p>
            <a:pPr algn="ctr"/>
            <a:r>
              <a:rPr lang="en-GB" sz="1600" dirty="0" smtClean="0">
                <a:latin typeface="Sequel Neue" panose="00000500000000000000" pitchFamily="2" charset="0"/>
              </a:rPr>
              <a:t>High</a:t>
            </a:r>
            <a:endParaRPr lang="en-GB" sz="1600" dirty="0">
              <a:latin typeface="Sequel Neue" panose="00000500000000000000" pitchFamily="2" charset="0"/>
            </a:endParaRPr>
          </a:p>
        </p:txBody>
      </p:sp>
      <p:sp>
        <p:nvSpPr>
          <p:cNvPr id="23" name="TextBox 22"/>
          <p:cNvSpPr txBox="1"/>
          <p:nvPr/>
        </p:nvSpPr>
        <p:spPr>
          <a:xfrm>
            <a:off x="2768393" y="3817397"/>
            <a:ext cx="1194391" cy="338554"/>
          </a:xfrm>
          <a:prstGeom prst="rect">
            <a:avLst/>
          </a:prstGeom>
          <a:noFill/>
        </p:spPr>
        <p:txBody>
          <a:bodyPr wrap="square" rtlCol="0">
            <a:spAutoFit/>
          </a:bodyPr>
          <a:lstStyle/>
          <a:p>
            <a:pPr algn="ctr"/>
            <a:r>
              <a:rPr lang="en-GB" sz="1600" dirty="0" smtClean="0">
                <a:latin typeface="Sequel Neue" panose="00000500000000000000" pitchFamily="2" charset="0"/>
              </a:rPr>
              <a:t>low</a:t>
            </a:r>
            <a:endParaRPr lang="en-GB" sz="1600" dirty="0">
              <a:latin typeface="Sequel Neue" panose="00000500000000000000" pitchFamily="2" charset="0"/>
            </a:endParaRPr>
          </a:p>
        </p:txBody>
      </p:sp>
      <p:sp>
        <p:nvSpPr>
          <p:cNvPr id="24" name="TextBox 23"/>
          <p:cNvSpPr txBox="1"/>
          <p:nvPr/>
        </p:nvSpPr>
        <p:spPr>
          <a:xfrm rot="16200000">
            <a:off x="1686537" y="1923083"/>
            <a:ext cx="4210050" cy="300082"/>
          </a:xfrm>
          <a:prstGeom prst="rect">
            <a:avLst/>
          </a:prstGeom>
          <a:noFill/>
        </p:spPr>
        <p:txBody>
          <a:bodyPr wrap="square" rtlCol="0">
            <a:spAutoFit/>
          </a:bodyPr>
          <a:lstStyle/>
          <a:p>
            <a:pPr>
              <a:tabLst>
                <a:tab pos="808038" algn="l"/>
                <a:tab pos="1616075" algn="l"/>
                <a:tab pos="2424113" algn="l"/>
                <a:tab pos="3232150" algn="l"/>
              </a:tabLst>
            </a:pPr>
            <a:r>
              <a:rPr lang="en-GB" dirty="0" smtClean="0">
                <a:latin typeface="Open Sans" panose="020B0606030504020204" pitchFamily="34" charset="0"/>
                <a:ea typeface="Open Sans" panose="020B0606030504020204" pitchFamily="34" charset="0"/>
                <a:cs typeface="Open Sans" panose="020B0606030504020204" pitchFamily="34" charset="0"/>
              </a:rPr>
              <a:t>1	 2	   3	    4	     5</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Rounded Rectangle 24"/>
          <p:cNvSpPr/>
          <p:nvPr/>
        </p:nvSpPr>
        <p:spPr>
          <a:xfrm>
            <a:off x="-514619" y="328210"/>
            <a:ext cx="2936977" cy="794737"/>
          </a:xfrm>
          <a:prstGeom prst="roundRect">
            <a:avLst>
              <a:gd name="adj" fmla="val 50000"/>
            </a:avLst>
          </a:prstGeom>
          <a:solidFill>
            <a:srgbClr val="FEC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smtClean="0">
                <a:latin typeface="Sequel Neue" panose="00000500000000000000" pitchFamily="2" charset="0"/>
                <a:ea typeface="Open Sans" panose="020B0606030504020204" pitchFamily="34" charset="0"/>
                <a:cs typeface="Open Sans" panose="020B0606030504020204" pitchFamily="34" charset="0"/>
              </a:rPr>
              <a:t>	EASE AND 	IMPACT matrix</a:t>
            </a:r>
            <a:endParaRPr lang="en-GB" sz="18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p:nvSpPr>
        <p:spPr>
          <a:xfrm>
            <a:off x="306200" y="1246306"/>
            <a:ext cx="2116158" cy="2970044"/>
          </a:xfrm>
          <a:prstGeom prst="rect">
            <a:avLst/>
          </a:prstGeom>
          <a:noFill/>
        </p:spPr>
        <p:txBody>
          <a:bodyPr wrap="square" rtlCol="0">
            <a:spAutoFit/>
          </a:bodyPr>
          <a:lstStyle/>
          <a:p>
            <a:r>
              <a:rPr lang="en-GB" sz="1500" dirty="0" smtClean="0">
                <a:solidFill>
                  <a:schemeClr val="bg1"/>
                </a:solidFill>
              </a:rPr>
              <a:t>Take each action and score on the scale for how easy it will be to do and how successful you think it might be.  Agree this as a group and plot on the matrix.  </a:t>
            </a:r>
          </a:p>
          <a:p>
            <a:endParaRPr lang="en-GB" sz="700" dirty="0">
              <a:solidFill>
                <a:schemeClr val="bg1"/>
              </a:solidFill>
            </a:endParaRPr>
          </a:p>
          <a:p>
            <a:r>
              <a:rPr lang="en-GB" sz="1500" dirty="0" smtClean="0">
                <a:solidFill>
                  <a:schemeClr val="bg1"/>
                </a:solidFill>
              </a:rPr>
              <a:t>This helps you consider which action you think will have greater impact for either more or less ease and effort.</a:t>
            </a:r>
          </a:p>
        </p:txBody>
      </p:sp>
    </p:spTree>
    <p:extLst>
      <p:ext uri="{BB962C8B-B14F-4D97-AF65-F5344CB8AC3E}">
        <p14:creationId xmlns:p14="http://schemas.microsoft.com/office/powerpoint/2010/main" val="506572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920257" y="235105"/>
            <a:ext cx="5086350" cy="3964312"/>
            <a:chOff x="3067050" y="340988"/>
            <a:chExt cx="5715000" cy="4258258"/>
          </a:xfrm>
        </p:grpSpPr>
        <p:cxnSp>
          <p:nvCxnSpPr>
            <p:cNvPr id="3" name="Straight Arrow Connector 2"/>
            <p:cNvCxnSpPr/>
            <p:nvPr/>
          </p:nvCxnSpPr>
          <p:spPr>
            <a:xfrm flipV="1">
              <a:off x="3067050" y="340988"/>
              <a:ext cx="0" cy="42582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67050" y="4599246"/>
              <a:ext cx="5715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924550" y="340988"/>
              <a:ext cx="0" cy="4258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67050" y="2470117"/>
              <a:ext cx="5715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Rounded Rectangle 16"/>
          <p:cNvSpPr/>
          <p:nvPr/>
        </p:nvSpPr>
        <p:spPr>
          <a:xfrm>
            <a:off x="5114647" y="4471877"/>
            <a:ext cx="2697567" cy="533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equel Neue" panose="00000500000000000000" pitchFamily="2" charset="0"/>
                <a:ea typeface="Open Sans" panose="020B0606030504020204" pitchFamily="34" charset="0"/>
                <a:cs typeface="Open Sans" panose="020B0606030504020204" pitchFamily="34" charset="0"/>
              </a:rPr>
              <a:t>EASE</a:t>
            </a:r>
            <a:r>
              <a:rPr lang="en-GB" dirty="0" smtClean="0">
                <a:latin typeface="Open Sans" panose="020B0606030504020204" pitchFamily="34" charset="0"/>
                <a:ea typeface="Open Sans" panose="020B0606030504020204" pitchFamily="34" charset="0"/>
                <a:cs typeface="Open Sans" panose="020B0606030504020204" pitchFamily="34" charset="0"/>
              </a:rPr>
              <a:t> </a:t>
            </a:r>
          </a:p>
          <a:p>
            <a:pPr algn="ctr"/>
            <a:r>
              <a:rPr lang="en-GB" sz="1100" dirty="0" smtClean="0">
                <a:latin typeface="Open Sans" panose="020B0606030504020204" pitchFamily="34" charset="0"/>
                <a:ea typeface="Open Sans" panose="020B0606030504020204" pitchFamily="34" charset="0"/>
                <a:cs typeface="Open Sans" panose="020B0606030504020204" pitchFamily="34" charset="0"/>
              </a:rPr>
              <a:t>How easy will it be to do the action? </a:t>
            </a:r>
            <a:endParaRPr lang="en-GB"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3920257" y="4569300"/>
            <a:ext cx="1194391" cy="338554"/>
          </a:xfrm>
          <a:prstGeom prst="rect">
            <a:avLst/>
          </a:prstGeom>
          <a:noFill/>
        </p:spPr>
        <p:txBody>
          <a:bodyPr wrap="square" rtlCol="0">
            <a:spAutoFit/>
          </a:bodyPr>
          <a:lstStyle/>
          <a:p>
            <a:r>
              <a:rPr lang="en-GB" sz="1600" dirty="0" smtClean="0">
                <a:latin typeface="Sequel Neue" panose="00000500000000000000" pitchFamily="2" charset="0"/>
              </a:rPr>
              <a:t>HARD</a:t>
            </a:r>
            <a:endParaRPr lang="en-GB" sz="1600" dirty="0">
              <a:latin typeface="Sequel Neue" panose="00000500000000000000" pitchFamily="2" charset="0"/>
            </a:endParaRPr>
          </a:p>
        </p:txBody>
      </p:sp>
      <p:sp>
        <p:nvSpPr>
          <p:cNvPr id="19" name="TextBox 18"/>
          <p:cNvSpPr txBox="1"/>
          <p:nvPr/>
        </p:nvSpPr>
        <p:spPr>
          <a:xfrm>
            <a:off x="7812216" y="4569300"/>
            <a:ext cx="1194391" cy="338554"/>
          </a:xfrm>
          <a:prstGeom prst="rect">
            <a:avLst/>
          </a:prstGeom>
          <a:noFill/>
        </p:spPr>
        <p:txBody>
          <a:bodyPr wrap="square" rtlCol="0">
            <a:spAutoFit/>
          </a:bodyPr>
          <a:lstStyle/>
          <a:p>
            <a:pPr algn="r"/>
            <a:r>
              <a:rPr lang="en-GB" sz="1600" dirty="0" smtClean="0">
                <a:latin typeface="Sequel Neue" panose="00000500000000000000" pitchFamily="2" charset="0"/>
              </a:rPr>
              <a:t>EASY</a:t>
            </a:r>
            <a:endParaRPr lang="en-GB" sz="1600" dirty="0">
              <a:latin typeface="Sequel Neue" panose="00000500000000000000" pitchFamily="2" charset="0"/>
            </a:endParaRPr>
          </a:p>
        </p:txBody>
      </p:sp>
      <p:sp>
        <p:nvSpPr>
          <p:cNvPr id="20" name="TextBox 19"/>
          <p:cNvSpPr txBox="1"/>
          <p:nvPr/>
        </p:nvSpPr>
        <p:spPr>
          <a:xfrm>
            <a:off x="3920257" y="4199417"/>
            <a:ext cx="5319823" cy="300082"/>
          </a:xfrm>
          <a:prstGeom prst="rect">
            <a:avLst/>
          </a:prstGeom>
          <a:noFill/>
        </p:spPr>
        <p:txBody>
          <a:bodyPr wrap="square" rtlCol="0">
            <a:spAutoFit/>
          </a:bodyPr>
          <a:lstStyle/>
          <a:p>
            <a:pPr>
              <a:tabLst>
                <a:tab pos="1169988" algn="l"/>
                <a:tab pos="2424113" algn="l"/>
                <a:tab pos="3678238" algn="l"/>
                <a:tab pos="4752975" algn="l"/>
              </a:tabLst>
            </a:pPr>
            <a:r>
              <a:rPr lang="en-GB" dirty="0" smtClean="0">
                <a:latin typeface="Open Sans" panose="020B0606030504020204" pitchFamily="34" charset="0"/>
                <a:ea typeface="Open Sans" panose="020B0606030504020204" pitchFamily="34" charset="0"/>
                <a:cs typeface="Open Sans" panose="020B0606030504020204" pitchFamily="34" charset="0"/>
              </a:rPr>
              <a:t>1</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smtClean="0">
                <a:latin typeface="Open Sans" panose="020B0606030504020204" pitchFamily="34" charset="0"/>
                <a:ea typeface="Open Sans" panose="020B0606030504020204" pitchFamily="34" charset="0"/>
                <a:cs typeface="Open Sans" panose="020B0606030504020204" pitchFamily="34" charset="0"/>
              </a:rPr>
              <a:t>2	3	4	5</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Rounded Rectangle 20"/>
          <p:cNvSpPr/>
          <p:nvPr/>
        </p:nvSpPr>
        <p:spPr>
          <a:xfrm rot="16200000">
            <a:off x="2009939" y="1950561"/>
            <a:ext cx="2711302" cy="533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equel Neue" panose="00000500000000000000" pitchFamily="2" charset="0"/>
                <a:ea typeface="Open Sans" panose="020B0606030504020204" pitchFamily="34" charset="0"/>
                <a:cs typeface="Open Sans" panose="020B0606030504020204" pitchFamily="34" charset="0"/>
              </a:rPr>
              <a:t>IMPACT</a:t>
            </a:r>
            <a:r>
              <a:rPr lang="en-GB" dirty="0" smtClean="0">
                <a:latin typeface="Open Sans" panose="020B0606030504020204" pitchFamily="34" charset="0"/>
                <a:ea typeface="Open Sans" panose="020B0606030504020204" pitchFamily="34" charset="0"/>
                <a:cs typeface="Open Sans" panose="020B0606030504020204" pitchFamily="34" charset="0"/>
              </a:rPr>
              <a:t> </a:t>
            </a:r>
          </a:p>
          <a:p>
            <a:pPr algn="ctr"/>
            <a:r>
              <a:rPr lang="en-GB" sz="1100" dirty="0" smtClean="0">
                <a:latin typeface="Open Sans" panose="020B0606030504020204" pitchFamily="34" charset="0"/>
                <a:ea typeface="Open Sans" panose="020B0606030504020204" pitchFamily="34" charset="0"/>
                <a:cs typeface="Open Sans" panose="020B0606030504020204" pitchFamily="34" charset="0"/>
              </a:rPr>
              <a:t>How successful could our action be?</a:t>
            </a:r>
            <a:endParaRPr lang="en-GB"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2768393" y="301182"/>
            <a:ext cx="1194391" cy="338554"/>
          </a:xfrm>
          <a:prstGeom prst="rect">
            <a:avLst/>
          </a:prstGeom>
          <a:noFill/>
        </p:spPr>
        <p:txBody>
          <a:bodyPr wrap="square" rtlCol="0">
            <a:spAutoFit/>
          </a:bodyPr>
          <a:lstStyle/>
          <a:p>
            <a:pPr algn="ctr"/>
            <a:r>
              <a:rPr lang="en-GB" sz="1600" dirty="0" smtClean="0">
                <a:latin typeface="Sequel Neue" panose="00000500000000000000" pitchFamily="2" charset="0"/>
              </a:rPr>
              <a:t>High</a:t>
            </a:r>
            <a:endParaRPr lang="en-GB" sz="1600" dirty="0">
              <a:latin typeface="Sequel Neue" panose="00000500000000000000" pitchFamily="2" charset="0"/>
            </a:endParaRPr>
          </a:p>
        </p:txBody>
      </p:sp>
      <p:sp>
        <p:nvSpPr>
          <p:cNvPr id="23" name="TextBox 22"/>
          <p:cNvSpPr txBox="1"/>
          <p:nvPr/>
        </p:nvSpPr>
        <p:spPr>
          <a:xfrm>
            <a:off x="2768393" y="3817397"/>
            <a:ext cx="1194391" cy="338554"/>
          </a:xfrm>
          <a:prstGeom prst="rect">
            <a:avLst/>
          </a:prstGeom>
          <a:noFill/>
        </p:spPr>
        <p:txBody>
          <a:bodyPr wrap="square" rtlCol="0">
            <a:spAutoFit/>
          </a:bodyPr>
          <a:lstStyle/>
          <a:p>
            <a:pPr algn="ctr"/>
            <a:r>
              <a:rPr lang="en-GB" sz="1600" dirty="0" smtClean="0">
                <a:latin typeface="Sequel Neue" panose="00000500000000000000" pitchFamily="2" charset="0"/>
              </a:rPr>
              <a:t>low</a:t>
            </a:r>
            <a:endParaRPr lang="en-GB" sz="1600" dirty="0">
              <a:latin typeface="Sequel Neue" panose="00000500000000000000" pitchFamily="2" charset="0"/>
            </a:endParaRPr>
          </a:p>
        </p:txBody>
      </p:sp>
      <p:sp>
        <p:nvSpPr>
          <p:cNvPr id="24" name="TextBox 23"/>
          <p:cNvSpPr txBox="1"/>
          <p:nvPr/>
        </p:nvSpPr>
        <p:spPr>
          <a:xfrm rot="16200000">
            <a:off x="1686537" y="1923083"/>
            <a:ext cx="4210050" cy="300082"/>
          </a:xfrm>
          <a:prstGeom prst="rect">
            <a:avLst/>
          </a:prstGeom>
          <a:noFill/>
        </p:spPr>
        <p:txBody>
          <a:bodyPr wrap="square" rtlCol="0">
            <a:spAutoFit/>
          </a:bodyPr>
          <a:lstStyle/>
          <a:p>
            <a:pPr>
              <a:tabLst>
                <a:tab pos="808038" algn="l"/>
                <a:tab pos="1616075" algn="l"/>
                <a:tab pos="2424113" algn="l"/>
                <a:tab pos="3232150" algn="l"/>
              </a:tabLst>
            </a:pPr>
            <a:r>
              <a:rPr lang="en-GB" dirty="0" smtClean="0">
                <a:latin typeface="Open Sans" panose="020B0606030504020204" pitchFamily="34" charset="0"/>
                <a:ea typeface="Open Sans" panose="020B0606030504020204" pitchFamily="34" charset="0"/>
                <a:cs typeface="Open Sans" panose="020B0606030504020204" pitchFamily="34" charset="0"/>
              </a:rPr>
              <a:t>1	 2	   3	    4	     5</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Rounded Rectangle 24"/>
          <p:cNvSpPr/>
          <p:nvPr/>
        </p:nvSpPr>
        <p:spPr>
          <a:xfrm>
            <a:off x="-514619" y="328210"/>
            <a:ext cx="2936977" cy="794737"/>
          </a:xfrm>
          <a:prstGeom prst="roundRect">
            <a:avLst>
              <a:gd name="adj" fmla="val 50000"/>
            </a:avLst>
          </a:prstGeom>
          <a:solidFill>
            <a:srgbClr val="FEC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smtClean="0">
                <a:latin typeface="Sequel Neue" panose="00000500000000000000" pitchFamily="2" charset="0"/>
                <a:ea typeface="Open Sans" panose="020B0606030504020204" pitchFamily="34" charset="0"/>
                <a:cs typeface="Open Sans" panose="020B0606030504020204" pitchFamily="34" charset="0"/>
              </a:rPr>
              <a:t>	EASE AND 	IMPACT matrix</a:t>
            </a:r>
            <a:endParaRPr lang="en-GB" sz="18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p:nvSpPr>
        <p:spPr>
          <a:xfrm>
            <a:off x="306200" y="1246306"/>
            <a:ext cx="2116158" cy="2970044"/>
          </a:xfrm>
          <a:prstGeom prst="rect">
            <a:avLst/>
          </a:prstGeom>
          <a:noFill/>
        </p:spPr>
        <p:txBody>
          <a:bodyPr wrap="square" rtlCol="0">
            <a:spAutoFit/>
          </a:bodyPr>
          <a:lstStyle/>
          <a:p>
            <a:r>
              <a:rPr lang="en-GB" sz="1500" dirty="0" smtClean="0">
                <a:solidFill>
                  <a:schemeClr val="bg1"/>
                </a:solidFill>
              </a:rPr>
              <a:t>Take each action and score on the scale for how easy it will be to do and how successful you think it might be.  Agree this as a group and plot on the matrix.  </a:t>
            </a:r>
          </a:p>
          <a:p>
            <a:endParaRPr lang="en-GB" sz="700" dirty="0">
              <a:solidFill>
                <a:schemeClr val="bg1"/>
              </a:solidFill>
            </a:endParaRPr>
          </a:p>
          <a:p>
            <a:r>
              <a:rPr lang="en-GB" sz="1500" dirty="0" smtClean="0">
                <a:solidFill>
                  <a:schemeClr val="bg1"/>
                </a:solidFill>
              </a:rPr>
              <a:t>This helps you consider which action you think will have greater impact for either more or less ease and effort.</a:t>
            </a:r>
          </a:p>
        </p:txBody>
      </p:sp>
      <p:sp>
        <p:nvSpPr>
          <p:cNvPr id="27" name="Rounded Rectangle 26"/>
          <p:cNvSpPr/>
          <p:nvPr/>
        </p:nvSpPr>
        <p:spPr>
          <a:xfrm>
            <a:off x="4279868" y="861610"/>
            <a:ext cx="1845298" cy="794737"/>
          </a:xfrm>
          <a:prstGeom prst="roundRect">
            <a:avLst>
              <a:gd name="adj" fmla="val 50000"/>
            </a:avLst>
          </a:prstGeom>
          <a:solidFill>
            <a:srgbClr val="1C9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Sequel Neue" panose="00000500000000000000" pitchFamily="2" charset="0"/>
                <a:ea typeface="Open Sans" panose="020B0606030504020204" pitchFamily="34" charset="0"/>
                <a:cs typeface="Open Sans" panose="020B0606030504020204" pitchFamily="34" charset="0"/>
              </a:rPr>
              <a:t>More planning needed but worth doing</a:t>
            </a:r>
            <a:endParaRPr lang="en-GB" sz="14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28" name="Rounded Rectangle 27"/>
          <p:cNvSpPr/>
          <p:nvPr/>
        </p:nvSpPr>
        <p:spPr>
          <a:xfrm>
            <a:off x="4279868" y="2778175"/>
            <a:ext cx="1845298" cy="794737"/>
          </a:xfrm>
          <a:prstGeom prst="roundRect">
            <a:avLst>
              <a:gd name="adj" fmla="val 50000"/>
            </a:avLst>
          </a:prstGeom>
          <a:solidFill>
            <a:srgbClr val="1C9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Sequel Neue" panose="00000500000000000000" pitchFamily="2" charset="0"/>
                <a:ea typeface="Open Sans" panose="020B0606030504020204" pitchFamily="34" charset="0"/>
                <a:cs typeface="Open Sans" panose="020B0606030504020204" pitchFamily="34" charset="0"/>
              </a:rPr>
              <a:t>don’t waste your time</a:t>
            </a:r>
            <a:endParaRPr lang="en-GB" sz="14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29" name="Rounded Rectangle 28"/>
          <p:cNvSpPr/>
          <p:nvPr/>
        </p:nvSpPr>
        <p:spPr>
          <a:xfrm>
            <a:off x="6801699" y="861610"/>
            <a:ext cx="1845298" cy="794737"/>
          </a:xfrm>
          <a:prstGeom prst="roundRect">
            <a:avLst>
              <a:gd name="adj" fmla="val 50000"/>
            </a:avLst>
          </a:prstGeom>
          <a:solidFill>
            <a:srgbClr val="1C9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Sequel Neue" panose="00000500000000000000" pitchFamily="2" charset="0"/>
                <a:ea typeface="Open Sans" panose="020B0606030504020204" pitchFamily="34" charset="0"/>
                <a:cs typeface="Open Sans" panose="020B0606030504020204" pitchFamily="34" charset="0"/>
              </a:rPr>
              <a:t>Easy win typically the best idea</a:t>
            </a:r>
            <a:endParaRPr lang="en-GB" sz="14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30" name="Rounded Rectangle 29"/>
          <p:cNvSpPr/>
          <p:nvPr/>
        </p:nvSpPr>
        <p:spPr>
          <a:xfrm>
            <a:off x="6801699" y="2778175"/>
            <a:ext cx="1845298" cy="794737"/>
          </a:xfrm>
          <a:prstGeom prst="roundRect">
            <a:avLst>
              <a:gd name="adj" fmla="val 50000"/>
            </a:avLst>
          </a:prstGeom>
          <a:solidFill>
            <a:srgbClr val="1C9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Sequel Neue" panose="00000500000000000000" pitchFamily="2" charset="0"/>
                <a:ea typeface="Open Sans" panose="020B0606030504020204" pitchFamily="34" charset="0"/>
                <a:cs typeface="Open Sans" panose="020B0606030504020204" pitchFamily="34" charset="0"/>
              </a:rPr>
              <a:t>Might be worth doing</a:t>
            </a:r>
            <a:endParaRPr lang="en-GB" sz="1400"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768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113&quot;&gt;&lt;property id=&quot;20148&quot; value=&quot;5&quot;/&gt;&lt;property id=&quot;20300&quot; value=&quot;Slide 19&quot;/&gt;&lt;property id=&quot;20307&quot; value=&quot;293&quot;/&gt;&lt;/object&gt;&lt;object type=&quot;3&quot; unique_id=&quot;22691&quot;&gt;&lt;property id=&quot;20148&quot; value=&quot;5&quot;/&gt;&lt;property id=&quot;20300&quot; value=&quot;Slide 20&quot;/&gt;&lt;property id=&quot;20307&quot; value=&quot;294&quot;/&gt;&lt;/object&gt;&lt;object type=&quot;3&quot; unique_id=&quot;95070&quot;&gt;&lt;property id=&quot;20148&quot; value=&quot;5&quot;/&gt;&lt;property id=&quot;20300&quot; value=&quot;Slide 1&quot;/&gt;&lt;property id=&quot;20307&quot; value=&quot;265&quot;/&gt;&lt;/object&gt;&lt;object type=&quot;3&quot; unique_id=&quot;95071&quot;&gt;&lt;property id=&quot;20148&quot; value=&quot;5&quot;/&gt;&lt;property id=&quot;20300&quot; value=&quot;Slide 2&quot;/&gt;&lt;property id=&quot;20307&quot; value=&quot;274&quot;/&gt;&lt;/object&gt;&lt;object type=&quot;3&quot; unique_id=&quot;95072&quot;&gt;&lt;property id=&quot;20148&quot; value=&quot;5&quot;/&gt;&lt;property id=&quot;20300&quot; value=&quot;Slide 3&quot;/&gt;&lt;property id=&quot;20307&quot; value=&quot;290&quot;/&gt;&lt;/object&gt;&lt;object type=&quot;3&quot; unique_id=&quot;95073&quot;&gt;&lt;property id=&quot;20148&quot; value=&quot;5&quot;/&gt;&lt;property id=&quot;20300&quot; value=&quot;Slide 4&quot;/&gt;&lt;property id=&quot;20307&quot; value=&quot;273&quot;/&gt;&lt;/object&gt;&lt;object type=&quot;3&quot; unique_id=&quot;95074&quot;&gt;&lt;property id=&quot;20148&quot; value=&quot;5&quot;/&gt;&lt;property id=&quot;20300&quot; value=&quot;Slide 5&quot;/&gt;&lt;property id=&quot;20307&quot; value=&quot;278&quot;/&gt;&lt;/object&gt;&lt;object type=&quot;3&quot; unique_id=&quot;95075&quot;&gt;&lt;property id=&quot;20148&quot; value=&quot;5&quot;/&gt;&lt;property id=&quot;20300&quot; value=&quot;Slide 6&quot;/&gt;&lt;property id=&quot;20307&quot; value=&quot;280&quot;/&gt;&lt;/object&gt;&lt;object type=&quot;3&quot; unique_id=&quot;95076&quot;&gt;&lt;property id=&quot;20148&quot; value=&quot;5&quot;/&gt;&lt;property id=&quot;20300&quot; value=&quot;Slide 7&quot;/&gt;&lt;property id=&quot;20307&quot; value=&quot;282&quot;/&gt;&lt;/object&gt;&lt;object type=&quot;3&quot; unique_id=&quot;95077&quot;&gt;&lt;property id=&quot;20148&quot; value=&quot;5&quot;/&gt;&lt;property id=&quot;20300&quot; value=&quot;Slide 8&quot;/&gt;&lt;property id=&quot;20307&quot; value=&quot;281&quot;/&gt;&lt;/object&gt;&lt;object type=&quot;3&quot; unique_id=&quot;95078&quot;&gt;&lt;property id=&quot;20148&quot; value=&quot;5&quot;/&gt;&lt;property id=&quot;20300&quot; value=&quot;Slide 9&quot;/&gt;&lt;property id=&quot;20307&quot; value=&quot;283&quot;/&gt;&lt;/object&gt;&lt;object type=&quot;3&quot; unique_id=&quot;95079&quot;&gt;&lt;property id=&quot;20148&quot; value=&quot;5&quot;/&gt;&lt;property id=&quot;20300&quot; value=&quot;Slide 10&quot;/&gt;&lt;property id=&quot;20307&quot; value=&quot;267&quot;/&gt;&lt;/object&gt;&lt;object type=&quot;3&quot; unique_id=&quot;95080&quot;&gt;&lt;property id=&quot;20148&quot; value=&quot;5&quot;/&gt;&lt;property id=&quot;20300&quot; value=&quot;Slide 11&quot;/&gt;&lt;property id=&quot;20307&quot; value=&quot;284&quot;/&gt;&lt;/object&gt;&lt;object type=&quot;3&quot; unique_id=&quot;95081&quot;&gt;&lt;property id=&quot;20148&quot; value=&quot;5&quot;/&gt;&lt;property id=&quot;20300&quot; value=&quot;Slide 12&quot;/&gt;&lt;property id=&quot;20307&quot; value=&quot;289&quot;/&gt;&lt;/object&gt;&lt;object type=&quot;3&quot; unique_id=&quot;95082&quot;&gt;&lt;property id=&quot;20148&quot; value=&quot;5&quot;/&gt;&lt;property id=&quot;20300&quot; value=&quot;Slide 13&quot;/&gt;&lt;property id=&quot;20307&quot; value=&quot;272&quot;/&gt;&lt;/object&gt;&lt;object type=&quot;3&quot; unique_id=&quot;95083&quot;&gt;&lt;property id=&quot;20148&quot; value=&quot;5&quot;/&gt;&lt;property id=&quot;20300&quot; value=&quot;Slide 14&quot;/&gt;&lt;property id=&quot;20307&quot; value=&quot;285&quot;/&gt;&lt;/object&gt;&lt;object type=&quot;3&quot; unique_id=&quot;95084&quot;&gt;&lt;property id=&quot;20148&quot; value=&quot;5&quot;/&gt;&lt;property id=&quot;20300&quot; value=&quot;Slide 15&quot;/&gt;&lt;property id=&quot;20307&quot; value=&quot;286&quot;/&gt;&lt;/object&gt;&lt;object type=&quot;3&quot; unique_id=&quot;95085&quot;&gt;&lt;property id=&quot;20148&quot; value=&quot;5&quot;/&gt;&lt;property id=&quot;20300&quot; value=&quot;Slide 16&quot;/&gt;&lt;property id=&quot;20307&quot; value=&quot;288&quot;/&gt;&lt;/object&gt;&lt;object type=&quot;3&quot; unique_id=&quot;95086&quot;&gt;&lt;property id=&quot;20148&quot; value=&quot;5&quot;/&gt;&lt;property id=&quot;20300&quot; value=&quot;Slide 17&quot;/&gt;&lt;property id=&quot;20307&quot; value=&quot;291&quot;/&gt;&lt;/object&gt;&lt;object type=&quot;3&quot; unique_id=&quot;95087&quot;&gt;&lt;property id=&quot;20148&quot; value=&quot;5&quot;/&gt;&lt;property id=&quot;20300&quot; value=&quot;Slide 18&quot;/&gt;&lt;property id=&quot;20307&quot; value=&quot;292&quot;/&gt;&lt;/object&gt;&lt;/object&gt;&lt;object type=&quot;8&quot; unique_id=&quot;10028&quot;&gt;&lt;/object&gt;&lt;/object&gt;&lt;/database&gt;"/>
  <p:tag name="SECTOMILLISECCONVERTED" val="1"/>
</p:tagLst>
</file>

<file path=ppt/theme/theme1.xml><?xml version="1.0" encoding="utf-8"?>
<a:theme xmlns:a="http://schemas.openxmlformats.org/drawingml/2006/main" name="SEA 2018">
  <a:themeElements>
    <a:clrScheme name="SEA 2018">
      <a:dk1>
        <a:sysClr val="windowText" lastClr="000000"/>
      </a:dk1>
      <a:lt1>
        <a:sysClr val="window" lastClr="FFFFFF"/>
      </a:lt1>
      <a:dk2>
        <a:srgbClr val="7F7F7F"/>
      </a:dk2>
      <a:lt2>
        <a:srgbClr val="E7E6E6"/>
      </a:lt2>
      <a:accent1>
        <a:srgbClr val="BA0F6B"/>
      </a:accent1>
      <a:accent2>
        <a:srgbClr val="009DA0"/>
      </a:accent2>
      <a:accent3>
        <a:srgbClr val="FFCD00"/>
      </a:accent3>
      <a:accent4>
        <a:srgbClr val="FC2E45"/>
      </a:accent4>
      <a:accent5>
        <a:srgbClr val="666666"/>
      </a:accent5>
      <a:accent6>
        <a:srgbClr val="E7E6E6"/>
      </a:accent6>
      <a:hlink>
        <a:srgbClr val="009DA0"/>
      </a:hlink>
      <a:folHlink>
        <a:srgbClr val="BA0F6B"/>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 Media Cards Template" id="{64ABC4B5-3865-439F-B23D-1BFAD61245AB}" vid="{53EBCB47-1710-4D96-B541-3B5044396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Social Media Cards Template</Template>
  <TotalTime>11902</TotalTime>
  <Words>195</Words>
  <Application>Microsoft Office PowerPoint</Application>
  <PresentationFormat>On-screen Show (16:9)</PresentationFormat>
  <Paragraphs>34</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 Light</vt:lpstr>
      <vt:lpstr>Arial</vt:lpstr>
      <vt:lpstr>Wingdings</vt:lpstr>
      <vt:lpstr>Open Sans</vt:lpstr>
      <vt:lpstr>Sequel Neue</vt:lpstr>
      <vt:lpstr>Calibri</vt:lpstr>
      <vt:lpstr>SEA 2018</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Card Guide  - Hello! We hope this template helps you to create branded social media cards. First thing first, save this file as a  local version in your hubs drop box. Please do not save on top of this file, as we would like it to be ready for all hubs to use.  **Please make sure you have downloaded the Academy fonts – Sequel Neue and Open Sans before creating any social media cards.**  (Dropbox &gt; SEAHubGuidance &gt; Communciations&amp;Marketing &gt; Tools and Templates &gt; Asset Pack – SEA Staff. Go into the font folder, select all, right click and select install)  NB. Some backgrounds are master views and cannot be edited. This helps keep social media cards consistent. Text and details are editable. If you would like to change the fixed background, click view, then slide master. Please duplicate a slide and work from the duplicated version so you always have the original to go back to if needed.   - Edit or delete text to suite your social media campaign.  - Copy and paste images, icons or scoops from folders into your social media card. To keep your social media card neat and on brand, please use the existing cards as inspiration   - To insert new images into the side bubble: Select the bubble &gt; Click the drawing tools format tab &gt; Click shape fill, then Picture… &gt; To scale and move the picture, click the picture tools format tab &gt; Click crop, then fill &gt; You should now be able to move and scale the picture nicely    - When you are ready to share your social media card, select file, save as and select JPEG  **If you are having any problems with text format, please click on this            and try again   The comms team are here to offer design and content support. Please let us know if you need a new template made or new images inserted into this template </dc:title>
  <dc:creator>Emily Annand</dc:creator>
  <cp:lastModifiedBy>Nicola Michie</cp:lastModifiedBy>
  <cp:revision>200</cp:revision>
  <dcterms:created xsi:type="dcterms:W3CDTF">2018-10-26T08:49:32Z</dcterms:created>
  <dcterms:modified xsi:type="dcterms:W3CDTF">2021-08-24T23:48:56Z</dcterms:modified>
</cp:coreProperties>
</file>